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0" r:id="rId2"/>
  </p:sldMasterIdLst>
  <p:notesMasterIdLst>
    <p:notesMasterId r:id="rId20"/>
  </p:notesMasterIdLst>
  <p:handoutMasterIdLst>
    <p:handoutMasterId r:id="rId21"/>
  </p:handoutMasterIdLst>
  <p:sldIdLst>
    <p:sldId id="256" r:id="rId3"/>
    <p:sldId id="257" r:id="rId4"/>
    <p:sldId id="299" r:id="rId5"/>
    <p:sldId id="266" r:id="rId6"/>
    <p:sldId id="264" r:id="rId7"/>
    <p:sldId id="279" r:id="rId8"/>
    <p:sldId id="269" r:id="rId9"/>
    <p:sldId id="300" r:id="rId10"/>
    <p:sldId id="267" r:id="rId11"/>
    <p:sldId id="306" r:id="rId12"/>
    <p:sldId id="307" r:id="rId13"/>
    <p:sldId id="265" r:id="rId14"/>
    <p:sldId id="272" r:id="rId15"/>
    <p:sldId id="262" r:id="rId16"/>
    <p:sldId id="268" r:id="rId17"/>
    <p:sldId id="274" r:id="rId18"/>
    <p:sldId id="261" r:id="rId19"/>
  </p:sldIdLst>
  <p:sldSz cx="12192000" cy="6858000"/>
  <p:notesSz cx="6858000" cy="9144000"/>
  <p:defaultTextStyle>
    <a:defPPr>
      <a:defRPr lang="zh-CN"/>
    </a:defPPr>
    <a:lvl1pPr marL="0" lvl="0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itchFamily="34" charset="0"/>
        <a:ea typeface="SimSun" pitchFamily="2" charset="-122"/>
        <a:cs typeface="+mn-cs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Calibri" pitchFamily="34" charset="0"/>
        <a:ea typeface="SimSun" pitchFamily="2" charset="-122"/>
        <a:cs typeface="+mn-cs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Calibri" pitchFamily="34" charset="0"/>
        <a:ea typeface="SimSun" pitchFamily="2" charset="-122"/>
        <a:cs typeface="+mn-cs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Calibri" pitchFamily="34" charset="0"/>
        <a:ea typeface="SimSun" pitchFamily="2" charset="-122"/>
        <a:cs typeface="+mn-cs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Calibri" pitchFamily="34" charset="0"/>
        <a:ea typeface="SimSun" pitchFamily="2" charset="-122"/>
        <a:cs typeface="+mn-cs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Calibri" pitchFamily="34" charset="0"/>
        <a:ea typeface="SimSun" pitchFamily="2" charset="-122"/>
        <a:cs typeface="+mn-cs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Calibri" pitchFamily="34" charset="0"/>
        <a:ea typeface="SimSun" pitchFamily="2" charset="-122"/>
        <a:cs typeface="+mn-cs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Calibri" pitchFamily="34" charset="0"/>
        <a:ea typeface="SimSun" pitchFamily="2" charset="-122"/>
        <a:cs typeface="+mn-cs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Calibri" pitchFamily="34" charset="0"/>
        <a:ea typeface="SimSun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22">
          <p15:clr>
            <a:srgbClr val="A4A3A4"/>
          </p15:clr>
        </p15:guide>
        <p15:guide id="2" pos="288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2C8D5"/>
    <a:srgbClr val="AEDDE6"/>
    <a:srgbClr val="E4F3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313" autoAdjust="0"/>
    <p:restoredTop sz="94660"/>
  </p:normalViewPr>
  <p:slideViewPr>
    <p:cSldViewPr snapToGrid="0" showGuides="1">
      <p:cViewPr varScale="1">
        <p:scale>
          <a:sx n="78" d="100"/>
          <a:sy n="78" d="100"/>
        </p:scale>
        <p:origin x="178" y="67"/>
      </p:cViewPr>
      <p:guideLst>
        <p:guide orient="horz" pos="2122"/>
        <p:guide pos="2886"/>
      </p:guideLst>
    </p:cSldViewPr>
  </p:slideViewPr>
  <p:notesTextViewPr>
    <p:cViewPr>
      <p:scale>
        <a:sx n="1" d="1"/>
        <a:sy n="1" d="1"/>
      </p:scale>
      <p:origin x="0" y="0"/>
    </p:cViewPr>
  </p:notesTextViewPr>
  <p:sorterViewPr showFormatting="0"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fontAlgn="base"/>
            <a:fld id="{0F9B84EA-7D68-4D60-9CB1-D50884785D1C}" type="datetimeFigureOut">
              <a:rPr lang="zh-CN" altLang="en-US" strike="noStrike" noProof="1" smtClean="0">
                <a:latin typeface="Calibri" pitchFamily="34" charset="0"/>
                <a:ea typeface="SimSun" pitchFamily="2" charset="-122"/>
                <a:cs typeface="+mn-cs"/>
              </a:rPr>
              <a:t>2022/12/17</a:t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fontAlgn="base"/>
            <a:fld id="{8D4E0FC9-F1F8-4FAE-9988-3BA365CFD46F}" type="slidenum">
              <a:rPr lang="zh-CN" altLang="en-US" strike="noStrike" noProof="1" smtClean="0">
                <a:latin typeface="Calibri" pitchFamily="34" charset="0"/>
                <a:ea typeface="SimSun" pitchFamily="2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strike="noStrike" noProof="0">
                <a:ln>
                  <a:noFill/>
                </a:ln>
                <a:effectLst/>
                <a:uLnTx/>
                <a:uFillTx/>
                <a:sym typeface="+mn-ea"/>
              </a:rPr>
              <a:t>Click to edit Master text style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strike="noStrike" noProof="0">
                <a:ln>
                  <a:noFill/>
                </a:ln>
                <a:effectLst/>
                <a:uLnTx/>
                <a:uFillTx/>
                <a:sym typeface="+mn-ea"/>
              </a:rPr>
              <a:t>Second level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91440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strike="noStrike" noProof="0">
                <a:ln>
                  <a:noFill/>
                </a:ln>
                <a:effectLst/>
                <a:uLnTx/>
                <a:uFillTx/>
                <a:sym typeface="+mn-ea"/>
              </a:rPr>
              <a:t>Third level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1371600" marR="0" lvl="3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strike="noStrike" noProof="0">
                <a:ln>
                  <a:noFill/>
                </a:ln>
                <a:effectLst/>
                <a:uLnTx/>
                <a:uFillTx/>
                <a:sym typeface="+mn-ea"/>
              </a:rPr>
              <a:t>Fourth level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1828800" marR="0" lvl="4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strike="noStrike" noProof="0">
                <a:ln>
                  <a:noFill/>
                </a:ln>
                <a:effectLst/>
                <a:uLnTx/>
                <a:uFillTx/>
                <a:sym typeface="+mn-ea"/>
              </a:rPr>
              <a:t>Fifth level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5A0C14F-4FB2-4CC6-8BAF-17B7B681306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 fontAlgn="auto"/>
            <a:r>
              <a:rPr lang="zh-CN" altLang="en-US" strike="noStrike" noProof="1"/>
              <a:t>Click to edit Master title style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fontAlgn="auto"/>
            <a:r>
              <a:rPr lang="zh-CN" altLang="en-US" strike="noStrike" noProof="1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A0935D4-5410-44DF-AB2C-6F6773712A6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 fontAlgn="auto"/>
            <a:r>
              <a:rPr lang="zh-CN" altLang="en-US" strike="noStrike" noProof="1"/>
              <a:t>Click to edit Master title style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fontAlgn="auto"/>
            <a:r>
              <a:rPr lang="zh-CN" altLang="en-US" strike="noStrike" noProof="1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A0935D4-5410-44DF-AB2C-6F6773712A6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/>
          <a:p>
            <a:pPr lvl="0"/>
            <a:r>
              <a:rPr lang="zh-CN" altLang="en-US" dirty="0"/>
              <a:t>Click to edit Master title style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/>
          <a:p>
            <a:pPr lvl="0"/>
            <a:r>
              <a:rPr lang="zh-CN" altLang="en-US" dirty="0"/>
              <a:t>Click to edit Master text style</a:t>
            </a:r>
          </a:p>
          <a:p>
            <a:pPr lvl="1"/>
            <a:r>
              <a:rPr lang="zh-CN" altLang="en-US" dirty="0"/>
              <a:t>Second level</a:t>
            </a:r>
          </a:p>
          <a:p>
            <a:pPr lvl="2"/>
            <a:r>
              <a:rPr lang="zh-CN" altLang="en-US" dirty="0"/>
              <a:t>Third level</a:t>
            </a:r>
          </a:p>
          <a:p>
            <a:pPr lvl="3"/>
            <a:r>
              <a:rPr lang="zh-CN" altLang="en-US" dirty="0"/>
              <a:t>Fourth level</a:t>
            </a:r>
          </a:p>
          <a:p>
            <a:pPr lvl="4"/>
            <a:r>
              <a:rPr lang="zh-CN" altLang="en-US" dirty="0"/>
              <a:t>Fifth level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A0935D4-5410-44DF-AB2C-6F6773712A6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/>
          <a:p>
            <a:pPr lvl="0"/>
            <a:r>
              <a:rPr lang="zh-CN" altLang="en-US" dirty="0"/>
              <a:t>Click to edit Master title style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/>
          <a:p>
            <a:pPr lvl="0"/>
            <a:r>
              <a:rPr lang="zh-CN" altLang="en-US" dirty="0"/>
              <a:t>Click to edit Master text style</a:t>
            </a:r>
          </a:p>
          <a:p>
            <a:pPr lvl="1"/>
            <a:r>
              <a:rPr lang="zh-CN" altLang="en-US" dirty="0"/>
              <a:t>Second level</a:t>
            </a:r>
          </a:p>
          <a:p>
            <a:pPr lvl="2"/>
            <a:r>
              <a:rPr lang="zh-CN" altLang="en-US" dirty="0"/>
              <a:t>Third level</a:t>
            </a:r>
          </a:p>
          <a:p>
            <a:pPr lvl="3"/>
            <a:r>
              <a:rPr lang="zh-CN" altLang="en-US" dirty="0"/>
              <a:t>Fourth level</a:t>
            </a:r>
          </a:p>
          <a:p>
            <a:pPr lvl="4"/>
            <a:r>
              <a:rPr lang="zh-CN" altLang="en-US" dirty="0"/>
              <a:t>Fifth level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A0935D4-5410-44DF-AB2C-6F6773712A6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7" name="图片 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3225" y="1574800"/>
            <a:ext cx="3560763" cy="35528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矩形 5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72C8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0433050" y="6313488"/>
            <a:ext cx="1427163" cy="174625"/>
          </a:xfrm>
          <a:prstGeom prst="rect">
            <a:avLst/>
          </a:prstGeom>
          <a:solidFill>
            <a:srgbClr val="AEDD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1860213" y="6572250"/>
            <a:ext cx="198438" cy="200025"/>
          </a:xfrm>
          <a:prstGeom prst="rect">
            <a:avLst/>
          </a:prstGeom>
          <a:solidFill>
            <a:srgbClr val="E4F3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4101" name="组合 23"/>
          <p:cNvGrpSpPr/>
          <p:nvPr/>
        </p:nvGrpSpPr>
        <p:grpSpPr>
          <a:xfrm>
            <a:off x="1581150" y="1096963"/>
            <a:ext cx="3821113" cy="4586287"/>
            <a:chOff x="1581912" y="1069848"/>
            <a:chExt cx="3819752" cy="4585448"/>
          </a:xfrm>
        </p:grpSpPr>
        <p:cxnSp>
          <p:nvCxnSpPr>
            <p:cNvPr id="12" name="直接连接符 11"/>
            <p:cNvCxnSpPr/>
            <p:nvPr/>
          </p:nvCxnSpPr>
          <p:spPr>
            <a:xfrm flipH="1" flipV="1">
              <a:off x="3127248" y="1069848"/>
              <a:ext cx="786384" cy="786384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 flipV="1">
              <a:off x="1581912" y="1383982"/>
              <a:ext cx="1862138" cy="1862138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 flipV="1">
              <a:off x="2889504" y="3143136"/>
              <a:ext cx="2512160" cy="251216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平行四边形 24"/>
          <p:cNvSpPr/>
          <p:nvPr/>
        </p:nvSpPr>
        <p:spPr>
          <a:xfrm>
            <a:off x="3330575" y="4160838"/>
            <a:ext cx="7815263" cy="650875"/>
          </a:xfrm>
          <a:prstGeom prst="parallelogram">
            <a:avLst>
              <a:gd name="adj" fmla="val 103948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3" name="矩形 32"/>
          <p:cNvSpPr/>
          <p:nvPr/>
        </p:nvSpPr>
        <p:spPr>
          <a:xfrm rot="2678775">
            <a:off x="2654300" y="1195388"/>
            <a:ext cx="469900" cy="469900"/>
          </a:xfrm>
          <a:prstGeom prst="rect">
            <a:avLst/>
          </a:prstGeom>
          <a:solidFill>
            <a:srgbClr val="AEDD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4" name="矩形 33"/>
          <p:cNvSpPr/>
          <p:nvPr/>
        </p:nvSpPr>
        <p:spPr>
          <a:xfrm rot="2678775">
            <a:off x="4502150" y="2533650"/>
            <a:ext cx="730250" cy="730250"/>
          </a:xfrm>
          <a:prstGeom prst="rect">
            <a:avLst/>
          </a:prstGeom>
          <a:solidFill>
            <a:srgbClr val="72C8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5" name="矩形 34"/>
          <p:cNvSpPr/>
          <p:nvPr/>
        </p:nvSpPr>
        <p:spPr>
          <a:xfrm rot="2678775">
            <a:off x="1527175" y="3979863"/>
            <a:ext cx="393700" cy="393700"/>
          </a:xfrm>
          <a:prstGeom prst="rect">
            <a:avLst/>
          </a:prstGeom>
          <a:solidFill>
            <a:srgbClr val="E4F3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6" name="矩形 35"/>
          <p:cNvSpPr/>
          <p:nvPr/>
        </p:nvSpPr>
        <p:spPr>
          <a:xfrm rot="2678775">
            <a:off x="2925763" y="2306638"/>
            <a:ext cx="393700" cy="393700"/>
          </a:xfrm>
          <a:prstGeom prst="rect">
            <a:avLst/>
          </a:prstGeom>
          <a:solidFill>
            <a:srgbClr val="E4F3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7" name="矩形 36"/>
          <p:cNvSpPr/>
          <p:nvPr/>
        </p:nvSpPr>
        <p:spPr>
          <a:xfrm rot="2678775">
            <a:off x="411163" y="1131888"/>
            <a:ext cx="719138" cy="717550"/>
          </a:xfrm>
          <a:prstGeom prst="rect">
            <a:avLst/>
          </a:prstGeom>
          <a:solidFill>
            <a:srgbClr val="AEDD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8" name="矩形 37"/>
          <p:cNvSpPr/>
          <p:nvPr/>
        </p:nvSpPr>
        <p:spPr>
          <a:xfrm rot="2678775">
            <a:off x="3779838" y="5367338"/>
            <a:ext cx="514350" cy="514350"/>
          </a:xfrm>
          <a:prstGeom prst="rect">
            <a:avLst/>
          </a:prstGeom>
          <a:solidFill>
            <a:srgbClr val="E4F3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0" name="矩形 39"/>
          <p:cNvSpPr/>
          <p:nvPr/>
        </p:nvSpPr>
        <p:spPr>
          <a:xfrm rot="2678775">
            <a:off x="4849813" y="777875"/>
            <a:ext cx="1397000" cy="1397000"/>
          </a:xfrm>
          <a:prstGeom prst="rect">
            <a:avLst/>
          </a:prstGeom>
          <a:solidFill>
            <a:srgbClr val="72C8D5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9" name="矩形 38"/>
          <p:cNvSpPr/>
          <p:nvPr/>
        </p:nvSpPr>
        <p:spPr>
          <a:xfrm rot="2678775">
            <a:off x="4729163" y="736600"/>
            <a:ext cx="601663" cy="601663"/>
          </a:xfrm>
          <a:prstGeom prst="rect">
            <a:avLst/>
          </a:prstGeom>
          <a:solidFill>
            <a:srgbClr val="E4F3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114" name="文本框 41"/>
          <p:cNvSpPr txBox="1"/>
          <p:nvPr/>
        </p:nvSpPr>
        <p:spPr>
          <a:xfrm>
            <a:off x="6350000" y="4302125"/>
            <a:ext cx="4187825" cy="36830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Microsoft YaHei" pitchFamily="34" charset="-122"/>
                <a:ea typeface="Microsoft YaHei" pitchFamily="34" charset="-122"/>
              </a:rPr>
              <a:t>HACKD - 2022</a:t>
            </a:r>
          </a:p>
        </p:txBody>
      </p:sp>
      <p:grpSp>
        <p:nvGrpSpPr>
          <p:cNvPr id="4115" name="组合 43"/>
          <p:cNvGrpSpPr/>
          <p:nvPr/>
        </p:nvGrpSpPr>
        <p:grpSpPr>
          <a:xfrm>
            <a:off x="5402263" y="2764162"/>
            <a:ext cx="5835650" cy="1412551"/>
            <a:chOff x="5402897" y="2736506"/>
            <a:chExt cx="5835092" cy="1411825"/>
          </a:xfrm>
        </p:grpSpPr>
        <p:sp>
          <p:nvSpPr>
            <p:cNvPr id="4116" name="文本框 40"/>
            <p:cNvSpPr txBox="1"/>
            <p:nvPr/>
          </p:nvSpPr>
          <p:spPr>
            <a:xfrm>
              <a:off x="5402897" y="2736506"/>
              <a:ext cx="5835092" cy="83057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0">
              <a:spAutoFit/>
            </a:bodyPr>
            <a:lstStyle/>
            <a:p>
              <a:pPr algn="ctr"/>
              <a:r>
                <a:rPr lang="en-US" altLang="zh-CN" sz="4800" b="1" dirty="0">
                  <a:solidFill>
                    <a:srgbClr val="72C8D5"/>
                  </a:solidFill>
                  <a:latin typeface="Microsoft YaHei" pitchFamily="34" charset="-122"/>
                  <a:ea typeface="Microsoft YaHei" pitchFamily="34" charset="-122"/>
                </a:rPr>
                <a:t>CODE WIZARDS</a:t>
              </a:r>
            </a:p>
          </p:txBody>
        </p:sp>
        <p:sp>
          <p:nvSpPr>
            <p:cNvPr id="4117" name="文本框 42"/>
            <p:cNvSpPr txBox="1"/>
            <p:nvPr/>
          </p:nvSpPr>
          <p:spPr>
            <a:xfrm>
              <a:off x="6121353" y="3563857"/>
              <a:ext cx="4649660" cy="5844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0">
              <a:spAutoFit/>
            </a:bodyPr>
            <a:lstStyle/>
            <a:p>
              <a:pPr algn="ctr"/>
              <a:r>
                <a:rPr lang="en-US" altLang="zh-CN" sz="1600" b="1" dirty="0">
                  <a:solidFill>
                    <a:srgbClr val="262626"/>
                  </a:solidFill>
                  <a:latin typeface="Microsoft YaHei" pitchFamily="34" charset="-122"/>
                  <a:ea typeface="Microsoft YaHei" pitchFamily="34" charset="-122"/>
                </a:rPr>
                <a:t>KALPATARU INSTITUTE OF TECHNOLOGY-TIPTUR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72C8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0433050" y="6313488"/>
            <a:ext cx="1427163" cy="174625"/>
          </a:xfrm>
          <a:prstGeom prst="rect">
            <a:avLst/>
          </a:prstGeom>
          <a:solidFill>
            <a:srgbClr val="AEDD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1860213" y="6572250"/>
            <a:ext cx="198438" cy="200025"/>
          </a:xfrm>
          <a:prstGeom prst="rect">
            <a:avLst/>
          </a:prstGeom>
          <a:solidFill>
            <a:srgbClr val="E4F3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矩形 3"/>
          <p:cNvSpPr/>
          <p:nvPr/>
        </p:nvSpPr>
        <p:spPr>
          <a:xfrm rot="2672520">
            <a:off x="352425" y="411163"/>
            <a:ext cx="390525" cy="390525"/>
          </a:xfrm>
          <a:prstGeom prst="rect">
            <a:avLst/>
          </a:prstGeom>
          <a:solidFill>
            <a:srgbClr val="72C8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5" name="矩形 24"/>
          <p:cNvSpPr/>
          <p:nvPr/>
        </p:nvSpPr>
        <p:spPr>
          <a:xfrm rot="2672520">
            <a:off x="682625" y="411163"/>
            <a:ext cx="390525" cy="39052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18438" name="组合 8"/>
          <p:cNvGrpSpPr/>
          <p:nvPr/>
        </p:nvGrpSpPr>
        <p:grpSpPr>
          <a:xfrm>
            <a:off x="808644" y="2245906"/>
            <a:ext cx="7027248" cy="3660343"/>
            <a:chOff x="791900" y="1657785"/>
            <a:chExt cx="7027751" cy="3660791"/>
          </a:xfrm>
        </p:grpSpPr>
        <p:grpSp>
          <p:nvGrpSpPr>
            <p:cNvPr id="18439" name="组合 9"/>
            <p:cNvGrpSpPr/>
            <p:nvPr/>
          </p:nvGrpSpPr>
          <p:grpSpPr>
            <a:xfrm>
              <a:off x="791900" y="1657785"/>
              <a:ext cx="7027750" cy="2671719"/>
              <a:chOff x="966071" y="2165785"/>
              <a:chExt cx="7027750" cy="2671719"/>
            </a:xfrm>
          </p:grpSpPr>
          <p:sp>
            <p:nvSpPr>
              <p:cNvPr id="28" name="矩形 27"/>
              <p:cNvSpPr/>
              <p:nvPr/>
            </p:nvSpPr>
            <p:spPr>
              <a:xfrm>
                <a:off x="966071" y="2165785"/>
                <a:ext cx="3773714" cy="653143"/>
              </a:xfrm>
              <a:prstGeom prst="rect">
                <a:avLst/>
              </a:prstGeom>
              <a:solidFill>
                <a:srgbClr val="72C8D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9" name="平行四边形 28"/>
              <p:cNvSpPr/>
              <p:nvPr/>
            </p:nvSpPr>
            <p:spPr>
              <a:xfrm>
                <a:off x="3186757" y="2818928"/>
                <a:ext cx="1553028" cy="391886"/>
              </a:xfrm>
              <a:prstGeom prst="parallelogram">
                <a:avLst>
                  <a:gd name="adj" fmla="val 160283"/>
                </a:avLst>
              </a:prstGeom>
              <a:solidFill>
                <a:srgbClr val="AEDDE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0" name="矩形 29"/>
              <p:cNvSpPr/>
              <p:nvPr/>
            </p:nvSpPr>
            <p:spPr>
              <a:xfrm>
                <a:off x="3186758" y="3175072"/>
                <a:ext cx="3764222" cy="653143"/>
              </a:xfrm>
              <a:prstGeom prst="rect">
                <a:avLst/>
              </a:prstGeom>
              <a:solidFill>
                <a:srgbClr val="15AA9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1" name="平行四边形 30"/>
              <p:cNvSpPr/>
              <p:nvPr/>
            </p:nvSpPr>
            <p:spPr>
              <a:xfrm>
                <a:off x="5471203" y="3828215"/>
                <a:ext cx="1479776" cy="391886"/>
              </a:xfrm>
              <a:prstGeom prst="parallelogram">
                <a:avLst>
                  <a:gd name="adj" fmla="val 160283"/>
                </a:avLst>
              </a:prstGeom>
              <a:solidFill>
                <a:srgbClr val="107E6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4" name="任意多边形 33"/>
              <p:cNvSpPr/>
              <p:nvPr/>
            </p:nvSpPr>
            <p:spPr>
              <a:xfrm rot="5400000">
                <a:off x="6412508" y="3256191"/>
                <a:ext cx="653145" cy="2509481"/>
              </a:xfrm>
              <a:custGeom>
                <a:avLst/>
                <a:gdLst>
                  <a:gd name="connsiteX0" fmla="*/ 0 w 653145"/>
                  <a:gd name="connsiteY0" fmla="*/ 3026228 h 3026228"/>
                  <a:gd name="connsiteX1" fmla="*/ 0 w 653145"/>
                  <a:gd name="connsiteY1" fmla="*/ 333829 h 3026228"/>
                  <a:gd name="connsiteX2" fmla="*/ 0 w 653145"/>
                  <a:gd name="connsiteY2" fmla="*/ 333828 h 3026228"/>
                  <a:gd name="connsiteX3" fmla="*/ 1 w 653145"/>
                  <a:gd name="connsiteY3" fmla="*/ 333828 h 3026228"/>
                  <a:gd name="connsiteX4" fmla="*/ 326573 w 653145"/>
                  <a:gd name="connsiteY4" fmla="*/ 0 h 3026228"/>
                  <a:gd name="connsiteX5" fmla="*/ 653145 w 653145"/>
                  <a:gd name="connsiteY5" fmla="*/ 333829 h 3026228"/>
                  <a:gd name="connsiteX6" fmla="*/ 653143 w 653145"/>
                  <a:gd name="connsiteY6" fmla="*/ 333829 h 3026228"/>
                  <a:gd name="connsiteX7" fmla="*/ 653143 w 653145"/>
                  <a:gd name="connsiteY7" fmla="*/ 3026228 h 30262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53145" h="3026228">
                    <a:moveTo>
                      <a:pt x="0" y="3026228"/>
                    </a:moveTo>
                    <a:lnTo>
                      <a:pt x="0" y="333829"/>
                    </a:lnTo>
                    <a:lnTo>
                      <a:pt x="0" y="333828"/>
                    </a:lnTo>
                    <a:lnTo>
                      <a:pt x="1" y="333828"/>
                    </a:lnTo>
                    <a:lnTo>
                      <a:pt x="326573" y="0"/>
                    </a:lnTo>
                    <a:lnTo>
                      <a:pt x="653145" y="333829"/>
                    </a:lnTo>
                    <a:lnTo>
                      <a:pt x="653143" y="333829"/>
                    </a:lnTo>
                    <a:lnTo>
                      <a:pt x="653143" y="3026228"/>
                    </a:lnTo>
                    <a:close/>
                  </a:path>
                </a:pathLst>
              </a:custGeom>
              <a:solidFill>
                <a:srgbClr val="F29C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</p:grpSp>
        <p:sp>
          <p:nvSpPr>
            <p:cNvPr id="18448" name="矩形 11"/>
            <p:cNvSpPr/>
            <p:nvPr/>
          </p:nvSpPr>
          <p:spPr>
            <a:xfrm>
              <a:off x="955635" y="1797860"/>
              <a:ext cx="3523626" cy="40015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0">
              <a:spAutoFit/>
            </a:bodyPr>
            <a:lstStyle/>
            <a:p>
              <a:r>
                <a:rPr lang="en-IN" altLang="zh-CN" sz="2000" b="1" dirty="0">
                  <a:solidFill>
                    <a:srgbClr val="FFFFFF"/>
                  </a:solidFill>
                  <a:latin typeface="Microsoft YaHei" pitchFamily="34" charset="-122"/>
                  <a:ea typeface="Microsoft YaHei" pitchFamily="34" charset="-122"/>
                </a:rPr>
                <a:t>ARDUINO IDE</a:t>
              </a:r>
              <a:endParaRPr lang="zh-CN" altLang="en-US" sz="2000" b="1" dirty="0">
                <a:solidFill>
                  <a:srgbClr val="FFFFFF"/>
                </a:solidFill>
                <a:latin typeface="Microsoft YaHei" pitchFamily="34" charset="-122"/>
                <a:ea typeface="Microsoft YaHei" pitchFamily="34" charset="-122"/>
              </a:endParaRPr>
            </a:p>
          </p:txBody>
        </p:sp>
        <p:sp>
          <p:nvSpPr>
            <p:cNvPr id="18449" name="矩形 12"/>
            <p:cNvSpPr/>
            <p:nvPr/>
          </p:nvSpPr>
          <p:spPr>
            <a:xfrm>
              <a:off x="3164987" y="2840939"/>
              <a:ext cx="4125635" cy="40015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0">
              <a:spAutoFit/>
            </a:bodyPr>
            <a:lstStyle/>
            <a:p>
              <a:r>
                <a:rPr lang="en-IN" altLang="zh-CN" sz="2000" b="1" dirty="0">
                  <a:solidFill>
                    <a:srgbClr val="FFFFFF"/>
                  </a:solidFill>
                  <a:latin typeface="Microsoft YaHei" pitchFamily="34" charset="-122"/>
                  <a:ea typeface="Microsoft YaHei" pitchFamily="34" charset="-122"/>
                </a:rPr>
                <a:t>CAYENNE.MYDEVICES WEB </a:t>
              </a:r>
              <a:endParaRPr lang="zh-CN" altLang="en-US" sz="2000" b="1" dirty="0">
                <a:solidFill>
                  <a:srgbClr val="FFFFFF"/>
                </a:solidFill>
                <a:latin typeface="Microsoft YaHei" pitchFamily="34" charset="-122"/>
                <a:ea typeface="Microsoft YaHei" pitchFamily="34" charset="-122"/>
              </a:endParaRPr>
            </a:p>
          </p:txBody>
        </p:sp>
        <p:sp>
          <p:nvSpPr>
            <p:cNvPr id="18452" name="矩形 15"/>
            <p:cNvSpPr/>
            <p:nvPr/>
          </p:nvSpPr>
          <p:spPr>
            <a:xfrm>
              <a:off x="5297032" y="3887377"/>
              <a:ext cx="2522619" cy="40015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0">
              <a:spAutoFit/>
            </a:bodyPr>
            <a:lstStyle/>
            <a:p>
              <a:endParaRPr lang="zh-CN" altLang="en-US" sz="2000" b="1" dirty="0">
                <a:solidFill>
                  <a:srgbClr val="FFFFFF"/>
                </a:solidFill>
                <a:latin typeface="Microsoft YaHei" pitchFamily="34" charset="-122"/>
                <a:ea typeface="Microsoft YaHei" pitchFamily="34" charset="-122"/>
              </a:endParaRPr>
            </a:p>
          </p:txBody>
        </p:sp>
        <p:sp>
          <p:nvSpPr>
            <p:cNvPr id="18453" name="矩形 16"/>
            <p:cNvSpPr/>
            <p:nvPr/>
          </p:nvSpPr>
          <p:spPr>
            <a:xfrm>
              <a:off x="5297032" y="4919747"/>
              <a:ext cx="1479776" cy="398829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lstStyle/>
            <a:p>
              <a:endParaRPr lang="zh-CN" altLang="en-US" sz="2000" b="1" dirty="0">
                <a:solidFill>
                  <a:srgbClr val="FFFFFF"/>
                </a:solidFill>
                <a:latin typeface="Microsoft YaHei" pitchFamily="34" charset="-122"/>
                <a:ea typeface="Microsoft YaHei" pitchFamily="34" charset="-122"/>
              </a:endParaRPr>
            </a:p>
          </p:txBody>
        </p:sp>
        <p:sp>
          <p:nvSpPr>
            <p:cNvPr id="20" name="Oval 87"/>
            <p:cNvSpPr>
              <a:spLocks noChangeArrowheads="1"/>
            </p:cNvSpPr>
            <p:nvPr/>
          </p:nvSpPr>
          <p:spPr bwMode="auto">
            <a:xfrm>
              <a:off x="4832918" y="5060206"/>
              <a:ext cx="17335" cy="1878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80296" tIns="40148" rIns="80296" bIns="40148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58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18467" name="文本框 1"/>
          <p:cNvSpPr txBox="1"/>
          <p:nvPr/>
        </p:nvSpPr>
        <p:spPr>
          <a:xfrm>
            <a:off x="1306513" y="374650"/>
            <a:ext cx="5664558" cy="46166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r>
              <a:rPr lang="en-US" altLang="zh-CN" sz="2400" b="1" dirty="0">
                <a:solidFill>
                  <a:srgbClr val="262626"/>
                </a:solidFill>
                <a:latin typeface="Microsoft YaHei" pitchFamily="34" charset="-122"/>
                <a:ea typeface="Microsoft YaHei" pitchFamily="34" charset="-122"/>
              </a:rPr>
              <a:t>SOFTWARE PART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1AF7AA2-B399-A28A-5511-A032C9760109}"/>
              </a:ext>
            </a:extLst>
          </p:cNvPr>
          <p:cNvSpPr txBox="1"/>
          <p:nvPr/>
        </p:nvSpPr>
        <p:spPr>
          <a:xfrm>
            <a:off x="3991031" y="5191939"/>
            <a:ext cx="2507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MICRO USB CABLE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21E4DC-14BC-AC52-A2FF-D46805F25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4446" y="814196"/>
            <a:ext cx="3414303" cy="2557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7329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AA0417-6D82-D17D-CDE3-FD21FD9A80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6063"/>
            <a:ext cx="8141110" cy="1120724"/>
          </a:xfrm>
        </p:spPr>
        <p:txBody>
          <a:bodyPr/>
          <a:lstStyle/>
          <a:p>
            <a:r>
              <a:rPr lang="en-US" sz="6000" kern="12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Our Prototype</a:t>
            </a:r>
            <a:endParaRPr lang="en-I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9C66B8-BE78-5116-3518-A08BA5FB74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1753" y="1271793"/>
            <a:ext cx="10577524" cy="812646"/>
          </a:xfrm>
        </p:spPr>
        <p:txBody>
          <a:bodyPr/>
          <a:lstStyle/>
          <a:p>
            <a:r>
              <a:rPr lang="en-US" kern="1200" dirty="0">
                <a:latin typeface="Cambria Math" panose="02040503050406030204" pitchFamily="18" charset="0"/>
                <a:ea typeface="Cambria Math" panose="02040503050406030204" pitchFamily="18" charset="0"/>
              </a:rPr>
              <a:t>Temperature/humidity sensor ESP 8266 and DHT 11 sensor through IoT</a:t>
            </a:r>
          </a:p>
          <a:p>
            <a:endParaRPr lang="en-IN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D544B632-AC62-3515-3016-C92820A7D680}"/>
              </a:ext>
            </a:extLst>
          </p:cNvPr>
          <p:cNvSpPr/>
          <p:nvPr/>
        </p:nvSpPr>
        <p:spPr>
          <a:xfrm rot="2672520">
            <a:off x="352425" y="411163"/>
            <a:ext cx="390525" cy="390525"/>
          </a:xfrm>
          <a:prstGeom prst="rect">
            <a:avLst/>
          </a:prstGeom>
          <a:solidFill>
            <a:srgbClr val="72C8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矩形 24">
            <a:extLst>
              <a:ext uri="{FF2B5EF4-FFF2-40B4-BE49-F238E27FC236}">
                <a16:creationId xmlns:a16="http://schemas.microsoft.com/office/drawing/2014/main" id="{C818F5F1-436B-F1BE-9F7C-651284E548F9}"/>
              </a:ext>
            </a:extLst>
          </p:cNvPr>
          <p:cNvSpPr/>
          <p:nvPr/>
        </p:nvSpPr>
        <p:spPr>
          <a:xfrm rot="2672520">
            <a:off x="682625" y="411163"/>
            <a:ext cx="390525" cy="39052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23C9EA1-46F3-1CEC-8B57-A70B05A976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2513" y="1837695"/>
            <a:ext cx="8116003" cy="4618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8472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72C8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0433050" y="6313488"/>
            <a:ext cx="1427163" cy="174625"/>
          </a:xfrm>
          <a:prstGeom prst="rect">
            <a:avLst/>
          </a:prstGeom>
          <a:solidFill>
            <a:srgbClr val="AEDD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1860213" y="6572250"/>
            <a:ext cx="198438" cy="200025"/>
          </a:xfrm>
          <a:prstGeom prst="rect">
            <a:avLst/>
          </a:prstGeom>
          <a:solidFill>
            <a:srgbClr val="E4F3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矩形 3"/>
          <p:cNvSpPr/>
          <p:nvPr/>
        </p:nvSpPr>
        <p:spPr>
          <a:xfrm rot="2672520">
            <a:off x="352425" y="411163"/>
            <a:ext cx="390525" cy="390525"/>
          </a:xfrm>
          <a:prstGeom prst="rect">
            <a:avLst/>
          </a:prstGeom>
          <a:solidFill>
            <a:srgbClr val="72C8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5" name="矩形 24"/>
          <p:cNvSpPr/>
          <p:nvPr/>
        </p:nvSpPr>
        <p:spPr>
          <a:xfrm rot="2672520">
            <a:off x="682625" y="411163"/>
            <a:ext cx="390525" cy="39052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6419" name="文本框 1"/>
          <p:cNvSpPr txBox="1"/>
          <p:nvPr/>
        </p:nvSpPr>
        <p:spPr>
          <a:xfrm>
            <a:off x="1306512" y="374650"/>
            <a:ext cx="11229617" cy="769441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r>
              <a:rPr lang="en-US" sz="4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Summary about our prototype</a:t>
            </a:r>
            <a:endParaRPr lang="en-US" altLang="zh-CN" sz="4400" b="1" dirty="0">
              <a:solidFill>
                <a:srgbClr val="262626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8C32479-4FF9-9C6C-0E67-E2F73CD3F84C}"/>
              </a:ext>
            </a:extLst>
          </p:cNvPr>
          <p:cNvSpPr txBox="1"/>
          <p:nvPr/>
        </p:nvSpPr>
        <p:spPr>
          <a:xfrm>
            <a:off x="823822" y="1425688"/>
            <a:ext cx="1021780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We have assembled the components and connected accordingly, this prototype is used to detect the temperature/ humidity. We used ice packs to create a false cold environment inside the polystyrene box. Temperature is recorded and displayed in the system and data is logged to the web through cayenne web application using Arduino IDE.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74AE68A-5B1B-C836-1932-2A56CB9361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2284" y="3578589"/>
            <a:ext cx="2149269" cy="2149269"/>
          </a:xfrm>
          <a:prstGeom prst="rect">
            <a:avLst/>
          </a:prstGeom>
          <a:effectLst>
            <a:softEdge rad="88900"/>
          </a:effec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72C8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0433050" y="6313488"/>
            <a:ext cx="1427163" cy="174625"/>
          </a:xfrm>
          <a:prstGeom prst="rect">
            <a:avLst/>
          </a:prstGeom>
          <a:solidFill>
            <a:srgbClr val="AEDD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1860213" y="6572250"/>
            <a:ext cx="198438" cy="200025"/>
          </a:xfrm>
          <a:prstGeom prst="rect">
            <a:avLst/>
          </a:prstGeom>
          <a:solidFill>
            <a:srgbClr val="E4F3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矩形 3"/>
          <p:cNvSpPr/>
          <p:nvPr/>
        </p:nvSpPr>
        <p:spPr>
          <a:xfrm rot="2672520">
            <a:off x="352425" y="411163"/>
            <a:ext cx="390525" cy="390525"/>
          </a:xfrm>
          <a:prstGeom prst="rect">
            <a:avLst/>
          </a:prstGeom>
          <a:solidFill>
            <a:srgbClr val="72C8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5" name="矩形 24"/>
          <p:cNvSpPr/>
          <p:nvPr/>
        </p:nvSpPr>
        <p:spPr>
          <a:xfrm rot="2672520">
            <a:off x="682625" y="411163"/>
            <a:ext cx="390525" cy="39052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2558" name="文本框 1"/>
          <p:cNvSpPr txBox="1"/>
          <p:nvPr/>
        </p:nvSpPr>
        <p:spPr>
          <a:xfrm>
            <a:off x="1445828" y="376237"/>
            <a:ext cx="3275012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r>
              <a:rPr lang="en-US" altLang="zh-CN" sz="2400" b="1" dirty="0">
                <a:solidFill>
                  <a:srgbClr val="262626"/>
                </a:solidFill>
                <a:latin typeface="Microsoft YaHei" pitchFamily="34" charset="-122"/>
                <a:ea typeface="Microsoft YaHei" pitchFamily="34" charset="-122"/>
              </a:rPr>
              <a:t>PIN DIAGRAM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EDE26AF-F810-B733-9762-58838A430B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500" y="923924"/>
            <a:ext cx="5715000" cy="5049453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72C8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0433050" y="6313488"/>
            <a:ext cx="1427163" cy="174625"/>
          </a:xfrm>
          <a:prstGeom prst="rect">
            <a:avLst/>
          </a:prstGeom>
          <a:solidFill>
            <a:srgbClr val="AEDD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1860213" y="6572250"/>
            <a:ext cx="198438" cy="200025"/>
          </a:xfrm>
          <a:prstGeom prst="rect">
            <a:avLst/>
          </a:prstGeom>
          <a:solidFill>
            <a:srgbClr val="E4F3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矩形 3"/>
          <p:cNvSpPr/>
          <p:nvPr/>
        </p:nvSpPr>
        <p:spPr>
          <a:xfrm rot="2672520">
            <a:off x="352425" y="411163"/>
            <a:ext cx="390525" cy="390525"/>
          </a:xfrm>
          <a:prstGeom prst="rect">
            <a:avLst/>
          </a:prstGeom>
          <a:solidFill>
            <a:srgbClr val="72C8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5" name="矩形 24"/>
          <p:cNvSpPr/>
          <p:nvPr/>
        </p:nvSpPr>
        <p:spPr>
          <a:xfrm rot="2672520">
            <a:off x="682625" y="411163"/>
            <a:ext cx="390525" cy="39052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3591" name="文本框 1"/>
          <p:cNvSpPr txBox="1"/>
          <p:nvPr/>
        </p:nvSpPr>
        <p:spPr>
          <a:xfrm>
            <a:off x="1306512" y="374650"/>
            <a:ext cx="9950359" cy="1200329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algn="ctr"/>
            <a:r>
              <a:rPr 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Brief explanation and Applications of our Prototype</a:t>
            </a:r>
            <a:endParaRPr lang="en-US" altLang="zh-CN" sz="3600" b="1" dirty="0">
              <a:solidFill>
                <a:srgbClr val="262626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E78AE96-A417-0A8B-485A-6D68CA817EFA}"/>
              </a:ext>
            </a:extLst>
          </p:cNvPr>
          <p:cNvSpPr txBox="1"/>
          <p:nvPr/>
        </p:nvSpPr>
        <p:spPr>
          <a:xfrm>
            <a:off x="1423629" y="1748854"/>
            <a:ext cx="934474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Here, Arduino IDE is used to burn the code into the Arduino board and C programming language is used.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In our prototype, we can maintain and detect the temperature inside the box.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To implement IoT , we are going use ESP 8266 Wi-Fi module for automated cloud computing. In this application , we can record the temperature and fetch later.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For example , CAYENNE is a web-application used in this aspect for clouding logistics.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72C8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0433050" y="6313488"/>
            <a:ext cx="1427163" cy="174625"/>
          </a:xfrm>
          <a:prstGeom prst="rect">
            <a:avLst/>
          </a:prstGeom>
          <a:solidFill>
            <a:srgbClr val="AEDD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1860213" y="6572250"/>
            <a:ext cx="198438" cy="200025"/>
          </a:xfrm>
          <a:prstGeom prst="rect">
            <a:avLst/>
          </a:prstGeom>
          <a:solidFill>
            <a:srgbClr val="E4F3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矩形 3"/>
          <p:cNvSpPr/>
          <p:nvPr/>
        </p:nvSpPr>
        <p:spPr>
          <a:xfrm rot="2672520">
            <a:off x="352425" y="411163"/>
            <a:ext cx="390525" cy="390525"/>
          </a:xfrm>
          <a:prstGeom prst="rect">
            <a:avLst/>
          </a:prstGeom>
          <a:solidFill>
            <a:srgbClr val="72C8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5" name="矩形 24"/>
          <p:cNvSpPr/>
          <p:nvPr/>
        </p:nvSpPr>
        <p:spPr>
          <a:xfrm rot="2672520">
            <a:off x="682625" y="411163"/>
            <a:ext cx="390525" cy="39052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19462" name="组合 8"/>
          <p:cNvGrpSpPr/>
          <p:nvPr/>
        </p:nvGrpSpPr>
        <p:grpSpPr>
          <a:xfrm>
            <a:off x="2730500" y="1954213"/>
            <a:ext cx="2447925" cy="3254375"/>
            <a:chOff x="2684082" y="2189844"/>
            <a:chExt cx="2448724" cy="3254224"/>
          </a:xfrm>
        </p:grpSpPr>
        <p:grpSp>
          <p:nvGrpSpPr>
            <p:cNvPr id="19463" name="组合 9"/>
            <p:cNvGrpSpPr/>
            <p:nvPr/>
          </p:nvGrpSpPr>
          <p:grpSpPr>
            <a:xfrm rot="900000">
              <a:off x="2684082" y="2189844"/>
              <a:ext cx="2448724" cy="3254224"/>
              <a:chOff x="1872343" y="3178629"/>
              <a:chExt cx="2206171" cy="2931884"/>
            </a:xfrm>
          </p:grpSpPr>
          <p:sp>
            <p:nvSpPr>
              <p:cNvPr id="20" name="剪去单角的矩形 19"/>
              <p:cNvSpPr/>
              <p:nvPr/>
            </p:nvSpPr>
            <p:spPr>
              <a:xfrm rot="10800000" flipH="1">
                <a:off x="1872343" y="3178629"/>
                <a:ext cx="2206171" cy="2931884"/>
              </a:xfrm>
              <a:prstGeom prst="snip1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1" name="直角三角形 20"/>
              <p:cNvSpPr/>
              <p:nvPr/>
            </p:nvSpPr>
            <p:spPr>
              <a:xfrm rot="5400000">
                <a:off x="3715649" y="5747649"/>
                <a:ext cx="355371" cy="355371"/>
              </a:xfrm>
              <a:prstGeom prst="rtTriangle">
                <a:avLst/>
              </a:prstGeom>
              <a:solidFill>
                <a:srgbClr val="107E6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</p:grpSp>
        <p:sp>
          <p:nvSpPr>
            <p:cNvPr id="19466" name="矩形 10"/>
            <p:cNvSpPr/>
            <p:nvPr/>
          </p:nvSpPr>
          <p:spPr>
            <a:xfrm rot="964840">
              <a:off x="2987076" y="3904363"/>
              <a:ext cx="1842736" cy="30776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0">
              <a:spAutoFit/>
            </a:bodyPr>
            <a:lstStyle/>
            <a:p>
              <a:r>
                <a:rPr lang="en-IN" altLang="zh-CN" sz="1400" dirty="0">
                  <a:solidFill>
                    <a:srgbClr val="FFFFFF"/>
                  </a:solidFill>
                  <a:latin typeface="Microsoft YaHei" pitchFamily="34" charset="-122"/>
                  <a:ea typeface="Microsoft YaHei" pitchFamily="34" charset="-122"/>
                </a:rPr>
                <a:t>COLD STORAGE</a:t>
              </a:r>
              <a:endParaRPr lang="zh-CN" altLang="en-US" sz="1400" dirty="0">
                <a:solidFill>
                  <a:srgbClr val="FFFFFF"/>
                </a:solidFill>
                <a:latin typeface="Microsoft YaHei" pitchFamily="34" charset="-122"/>
                <a:ea typeface="Microsoft YaHei" pitchFamily="34" charset="-122"/>
              </a:endParaRPr>
            </a:p>
          </p:txBody>
        </p:sp>
        <p:grpSp>
          <p:nvGrpSpPr>
            <p:cNvPr id="12" name="组合 11"/>
            <p:cNvGrpSpPr/>
            <p:nvPr/>
          </p:nvGrpSpPr>
          <p:grpSpPr>
            <a:xfrm rot="1371344">
              <a:off x="3807049" y="2803739"/>
              <a:ext cx="557222" cy="580439"/>
              <a:chOff x="1635126" y="3135313"/>
              <a:chExt cx="266700" cy="277812"/>
            </a:xfrm>
            <a:solidFill>
              <a:schemeClr val="bg1"/>
            </a:solidFill>
          </p:grpSpPr>
          <p:sp>
            <p:nvSpPr>
              <p:cNvPr id="13" name="Freeform 145"/>
              <p:cNvSpPr/>
              <p:nvPr/>
            </p:nvSpPr>
            <p:spPr bwMode="auto">
              <a:xfrm>
                <a:off x="1636713" y="3338513"/>
                <a:ext cx="265113" cy="74612"/>
              </a:xfrm>
              <a:custGeom>
                <a:avLst/>
                <a:gdLst>
                  <a:gd name="T0" fmla="*/ 278 w 278"/>
                  <a:gd name="T1" fmla="*/ 1 h 77"/>
                  <a:gd name="T2" fmla="*/ 253 w 278"/>
                  <a:gd name="T3" fmla="*/ 23 h 77"/>
                  <a:gd name="T4" fmla="*/ 253 w 278"/>
                  <a:gd name="T5" fmla="*/ 23 h 77"/>
                  <a:gd name="T6" fmla="*/ 253 w 278"/>
                  <a:gd name="T7" fmla="*/ 23 h 77"/>
                  <a:gd name="T8" fmla="*/ 140 w 278"/>
                  <a:gd name="T9" fmla="*/ 52 h 77"/>
                  <a:gd name="T10" fmla="*/ 38 w 278"/>
                  <a:gd name="T11" fmla="*/ 30 h 77"/>
                  <a:gd name="T12" fmla="*/ 0 w 278"/>
                  <a:gd name="T13" fmla="*/ 0 h 77"/>
                  <a:gd name="T14" fmla="*/ 47 w 278"/>
                  <a:gd name="T15" fmla="*/ 56 h 77"/>
                  <a:gd name="T16" fmla="*/ 140 w 278"/>
                  <a:gd name="T17" fmla="*/ 77 h 77"/>
                  <a:gd name="T18" fmla="*/ 243 w 278"/>
                  <a:gd name="T19" fmla="*/ 50 h 77"/>
                  <a:gd name="T20" fmla="*/ 243 w 278"/>
                  <a:gd name="T21" fmla="*/ 50 h 77"/>
                  <a:gd name="T22" fmla="*/ 278 w 278"/>
                  <a:gd name="T23" fmla="*/ 1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78" h="77">
                    <a:moveTo>
                      <a:pt x="278" y="1"/>
                    </a:moveTo>
                    <a:cubicBezTo>
                      <a:pt x="271" y="9"/>
                      <a:pt x="263" y="16"/>
                      <a:pt x="253" y="23"/>
                    </a:cubicBezTo>
                    <a:cubicBezTo>
                      <a:pt x="253" y="23"/>
                      <a:pt x="253" y="23"/>
                      <a:pt x="253" y="23"/>
                    </a:cubicBezTo>
                    <a:cubicBezTo>
                      <a:pt x="253" y="23"/>
                      <a:pt x="253" y="23"/>
                      <a:pt x="253" y="23"/>
                    </a:cubicBezTo>
                    <a:cubicBezTo>
                      <a:pt x="223" y="42"/>
                      <a:pt x="183" y="52"/>
                      <a:pt x="140" y="52"/>
                    </a:cubicBezTo>
                    <a:cubicBezTo>
                      <a:pt x="103" y="52"/>
                      <a:pt x="67" y="44"/>
                      <a:pt x="38" y="30"/>
                    </a:cubicBezTo>
                    <a:cubicBezTo>
                      <a:pt x="22" y="22"/>
                      <a:pt x="9" y="11"/>
                      <a:pt x="0" y="0"/>
                    </a:cubicBezTo>
                    <a:cubicBezTo>
                      <a:pt x="2" y="21"/>
                      <a:pt x="18" y="41"/>
                      <a:pt x="47" y="56"/>
                    </a:cubicBezTo>
                    <a:cubicBezTo>
                      <a:pt x="73" y="70"/>
                      <a:pt x="107" y="77"/>
                      <a:pt x="140" y="77"/>
                    </a:cubicBezTo>
                    <a:cubicBezTo>
                      <a:pt x="178" y="77"/>
                      <a:pt x="216" y="67"/>
                      <a:pt x="243" y="50"/>
                    </a:cubicBezTo>
                    <a:cubicBezTo>
                      <a:pt x="243" y="50"/>
                      <a:pt x="243" y="50"/>
                      <a:pt x="243" y="50"/>
                    </a:cubicBezTo>
                    <a:cubicBezTo>
                      <a:pt x="265" y="36"/>
                      <a:pt x="276" y="19"/>
                      <a:pt x="278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4" name="Freeform 146"/>
              <p:cNvSpPr/>
              <p:nvPr/>
            </p:nvSpPr>
            <p:spPr bwMode="auto">
              <a:xfrm>
                <a:off x="1636713" y="3298825"/>
                <a:ext cx="265113" cy="73025"/>
              </a:xfrm>
              <a:custGeom>
                <a:avLst/>
                <a:gdLst>
                  <a:gd name="T0" fmla="*/ 253 w 278"/>
                  <a:gd name="T1" fmla="*/ 22 h 76"/>
                  <a:gd name="T2" fmla="*/ 253 w 278"/>
                  <a:gd name="T3" fmla="*/ 23 h 76"/>
                  <a:gd name="T4" fmla="*/ 253 w 278"/>
                  <a:gd name="T5" fmla="*/ 23 h 76"/>
                  <a:gd name="T6" fmla="*/ 140 w 278"/>
                  <a:gd name="T7" fmla="*/ 52 h 76"/>
                  <a:gd name="T8" fmla="*/ 38 w 278"/>
                  <a:gd name="T9" fmla="*/ 30 h 76"/>
                  <a:gd name="T10" fmla="*/ 0 w 278"/>
                  <a:gd name="T11" fmla="*/ 0 h 76"/>
                  <a:gd name="T12" fmla="*/ 47 w 278"/>
                  <a:gd name="T13" fmla="*/ 56 h 76"/>
                  <a:gd name="T14" fmla="*/ 140 w 278"/>
                  <a:gd name="T15" fmla="*/ 76 h 76"/>
                  <a:gd name="T16" fmla="*/ 243 w 278"/>
                  <a:gd name="T17" fmla="*/ 49 h 76"/>
                  <a:gd name="T18" fmla="*/ 243 w 278"/>
                  <a:gd name="T19" fmla="*/ 49 h 76"/>
                  <a:gd name="T20" fmla="*/ 278 w 278"/>
                  <a:gd name="T21" fmla="*/ 1 h 76"/>
                  <a:gd name="T22" fmla="*/ 253 w 278"/>
                  <a:gd name="T23" fmla="*/ 22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78" h="76">
                    <a:moveTo>
                      <a:pt x="253" y="22"/>
                    </a:moveTo>
                    <a:cubicBezTo>
                      <a:pt x="253" y="23"/>
                      <a:pt x="253" y="23"/>
                      <a:pt x="253" y="23"/>
                    </a:cubicBezTo>
                    <a:cubicBezTo>
                      <a:pt x="253" y="23"/>
                      <a:pt x="253" y="23"/>
                      <a:pt x="253" y="23"/>
                    </a:cubicBezTo>
                    <a:cubicBezTo>
                      <a:pt x="223" y="42"/>
                      <a:pt x="183" y="52"/>
                      <a:pt x="140" y="52"/>
                    </a:cubicBezTo>
                    <a:cubicBezTo>
                      <a:pt x="103" y="52"/>
                      <a:pt x="67" y="44"/>
                      <a:pt x="38" y="30"/>
                    </a:cubicBezTo>
                    <a:cubicBezTo>
                      <a:pt x="22" y="21"/>
                      <a:pt x="9" y="11"/>
                      <a:pt x="0" y="0"/>
                    </a:cubicBezTo>
                    <a:cubicBezTo>
                      <a:pt x="2" y="20"/>
                      <a:pt x="18" y="41"/>
                      <a:pt x="47" y="56"/>
                    </a:cubicBezTo>
                    <a:cubicBezTo>
                      <a:pt x="73" y="70"/>
                      <a:pt x="107" y="76"/>
                      <a:pt x="140" y="76"/>
                    </a:cubicBezTo>
                    <a:cubicBezTo>
                      <a:pt x="178" y="76"/>
                      <a:pt x="216" y="67"/>
                      <a:pt x="243" y="49"/>
                    </a:cubicBezTo>
                    <a:cubicBezTo>
                      <a:pt x="243" y="49"/>
                      <a:pt x="243" y="49"/>
                      <a:pt x="243" y="49"/>
                    </a:cubicBezTo>
                    <a:cubicBezTo>
                      <a:pt x="265" y="35"/>
                      <a:pt x="276" y="18"/>
                      <a:pt x="278" y="1"/>
                    </a:cubicBezTo>
                    <a:cubicBezTo>
                      <a:pt x="271" y="9"/>
                      <a:pt x="263" y="16"/>
                      <a:pt x="253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5" name="Freeform 147"/>
              <p:cNvSpPr/>
              <p:nvPr/>
            </p:nvSpPr>
            <p:spPr bwMode="auto">
              <a:xfrm>
                <a:off x="1636713" y="3259138"/>
                <a:ext cx="265113" cy="71437"/>
              </a:xfrm>
              <a:custGeom>
                <a:avLst/>
                <a:gdLst>
                  <a:gd name="T0" fmla="*/ 253 w 278"/>
                  <a:gd name="T1" fmla="*/ 22 h 76"/>
                  <a:gd name="T2" fmla="*/ 253 w 278"/>
                  <a:gd name="T3" fmla="*/ 22 h 76"/>
                  <a:gd name="T4" fmla="*/ 253 w 278"/>
                  <a:gd name="T5" fmla="*/ 22 h 76"/>
                  <a:gd name="T6" fmla="*/ 140 w 278"/>
                  <a:gd name="T7" fmla="*/ 52 h 76"/>
                  <a:gd name="T8" fmla="*/ 38 w 278"/>
                  <a:gd name="T9" fmla="*/ 29 h 76"/>
                  <a:gd name="T10" fmla="*/ 0 w 278"/>
                  <a:gd name="T11" fmla="*/ 0 h 76"/>
                  <a:gd name="T12" fmla="*/ 47 w 278"/>
                  <a:gd name="T13" fmla="*/ 55 h 76"/>
                  <a:gd name="T14" fmla="*/ 140 w 278"/>
                  <a:gd name="T15" fmla="*/ 76 h 76"/>
                  <a:gd name="T16" fmla="*/ 243 w 278"/>
                  <a:gd name="T17" fmla="*/ 49 h 76"/>
                  <a:gd name="T18" fmla="*/ 243 w 278"/>
                  <a:gd name="T19" fmla="*/ 49 h 76"/>
                  <a:gd name="T20" fmla="*/ 278 w 278"/>
                  <a:gd name="T21" fmla="*/ 1 h 76"/>
                  <a:gd name="T22" fmla="*/ 253 w 278"/>
                  <a:gd name="T23" fmla="*/ 22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78" h="76">
                    <a:moveTo>
                      <a:pt x="253" y="22"/>
                    </a:moveTo>
                    <a:cubicBezTo>
                      <a:pt x="253" y="22"/>
                      <a:pt x="253" y="22"/>
                      <a:pt x="253" y="22"/>
                    </a:cubicBezTo>
                    <a:cubicBezTo>
                      <a:pt x="253" y="22"/>
                      <a:pt x="253" y="22"/>
                      <a:pt x="253" y="22"/>
                    </a:cubicBezTo>
                    <a:cubicBezTo>
                      <a:pt x="223" y="41"/>
                      <a:pt x="183" y="52"/>
                      <a:pt x="140" y="52"/>
                    </a:cubicBezTo>
                    <a:cubicBezTo>
                      <a:pt x="103" y="52"/>
                      <a:pt x="67" y="44"/>
                      <a:pt x="38" y="29"/>
                    </a:cubicBezTo>
                    <a:cubicBezTo>
                      <a:pt x="22" y="21"/>
                      <a:pt x="9" y="11"/>
                      <a:pt x="0" y="0"/>
                    </a:cubicBezTo>
                    <a:cubicBezTo>
                      <a:pt x="2" y="20"/>
                      <a:pt x="18" y="41"/>
                      <a:pt x="47" y="55"/>
                    </a:cubicBezTo>
                    <a:cubicBezTo>
                      <a:pt x="73" y="69"/>
                      <a:pt x="107" y="76"/>
                      <a:pt x="140" y="76"/>
                    </a:cubicBezTo>
                    <a:cubicBezTo>
                      <a:pt x="178" y="76"/>
                      <a:pt x="216" y="67"/>
                      <a:pt x="243" y="49"/>
                    </a:cubicBezTo>
                    <a:cubicBezTo>
                      <a:pt x="243" y="49"/>
                      <a:pt x="243" y="49"/>
                      <a:pt x="243" y="49"/>
                    </a:cubicBezTo>
                    <a:cubicBezTo>
                      <a:pt x="265" y="35"/>
                      <a:pt x="276" y="18"/>
                      <a:pt x="278" y="1"/>
                    </a:cubicBezTo>
                    <a:cubicBezTo>
                      <a:pt x="271" y="9"/>
                      <a:pt x="263" y="16"/>
                      <a:pt x="253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6" name="Freeform 148"/>
              <p:cNvSpPr>
                <a:spLocks noEditPoints="1"/>
              </p:cNvSpPr>
              <p:nvPr/>
            </p:nvSpPr>
            <p:spPr bwMode="auto">
              <a:xfrm>
                <a:off x="1635126" y="3135313"/>
                <a:ext cx="266700" cy="163512"/>
              </a:xfrm>
              <a:custGeom>
                <a:avLst/>
                <a:gdLst>
                  <a:gd name="T0" fmla="*/ 2 w 280"/>
                  <a:gd name="T1" fmla="*/ 78 h 171"/>
                  <a:gd name="T2" fmla="*/ 49 w 280"/>
                  <a:gd name="T3" fmla="*/ 141 h 171"/>
                  <a:gd name="T4" fmla="*/ 245 w 280"/>
                  <a:gd name="T5" fmla="*/ 135 h 171"/>
                  <a:gd name="T6" fmla="*/ 245 w 280"/>
                  <a:gd name="T7" fmla="*/ 135 h 171"/>
                  <a:gd name="T8" fmla="*/ 280 w 280"/>
                  <a:gd name="T9" fmla="*/ 84 h 171"/>
                  <a:gd name="T10" fmla="*/ 280 w 280"/>
                  <a:gd name="T11" fmla="*/ 81 h 171"/>
                  <a:gd name="T12" fmla="*/ 280 w 280"/>
                  <a:gd name="T13" fmla="*/ 77 h 171"/>
                  <a:gd name="T14" fmla="*/ 233 w 280"/>
                  <a:gd name="T15" fmla="*/ 21 h 171"/>
                  <a:gd name="T16" fmla="*/ 140 w 280"/>
                  <a:gd name="T17" fmla="*/ 0 h 171"/>
                  <a:gd name="T18" fmla="*/ 133 w 280"/>
                  <a:gd name="T19" fmla="*/ 1 h 171"/>
                  <a:gd name="T20" fmla="*/ 132 w 280"/>
                  <a:gd name="T21" fmla="*/ 1 h 171"/>
                  <a:gd name="T22" fmla="*/ 119 w 280"/>
                  <a:gd name="T23" fmla="*/ 1 h 171"/>
                  <a:gd name="T24" fmla="*/ 119 w 280"/>
                  <a:gd name="T25" fmla="*/ 1 h 171"/>
                  <a:gd name="T26" fmla="*/ 106 w 280"/>
                  <a:gd name="T27" fmla="*/ 3 h 171"/>
                  <a:gd name="T28" fmla="*/ 106 w 280"/>
                  <a:gd name="T29" fmla="*/ 3 h 171"/>
                  <a:gd name="T30" fmla="*/ 93 w 280"/>
                  <a:gd name="T31" fmla="*/ 5 h 171"/>
                  <a:gd name="T32" fmla="*/ 93 w 280"/>
                  <a:gd name="T33" fmla="*/ 5 h 171"/>
                  <a:gd name="T34" fmla="*/ 37 w 280"/>
                  <a:gd name="T35" fmla="*/ 27 h 171"/>
                  <a:gd name="T36" fmla="*/ 37 w 280"/>
                  <a:gd name="T37" fmla="*/ 27 h 171"/>
                  <a:gd name="T38" fmla="*/ 2 w 280"/>
                  <a:gd name="T39" fmla="*/ 78 h 171"/>
                  <a:gd name="T40" fmla="*/ 230 w 280"/>
                  <a:gd name="T41" fmla="*/ 127 h 171"/>
                  <a:gd name="T42" fmla="*/ 230 w 280"/>
                  <a:gd name="T43" fmla="*/ 127 h 171"/>
                  <a:gd name="T44" fmla="*/ 62 w 280"/>
                  <a:gd name="T45" fmla="*/ 133 h 171"/>
                  <a:gd name="T46" fmla="*/ 52 w 280"/>
                  <a:gd name="T47" fmla="*/ 35 h 171"/>
                  <a:gd name="T48" fmla="*/ 220 w 280"/>
                  <a:gd name="T49" fmla="*/ 30 h 171"/>
                  <a:gd name="T50" fmla="*/ 230 w 280"/>
                  <a:gd name="T51" fmla="*/ 127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80" h="171">
                    <a:moveTo>
                      <a:pt x="2" y="78"/>
                    </a:moveTo>
                    <a:cubicBezTo>
                      <a:pt x="0" y="101"/>
                      <a:pt x="16" y="125"/>
                      <a:pt x="49" y="141"/>
                    </a:cubicBezTo>
                    <a:cubicBezTo>
                      <a:pt x="106" y="171"/>
                      <a:pt x="194" y="168"/>
                      <a:pt x="245" y="135"/>
                    </a:cubicBezTo>
                    <a:cubicBezTo>
                      <a:pt x="245" y="135"/>
                      <a:pt x="245" y="135"/>
                      <a:pt x="245" y="135"/>
                    </a:cubicBezTo>
                    <a:cubicBezTo>
                      <a:pt x="268" y="120"/>
                      <a:pt x="279" y="102"/>
                      <a:pt x="280" y="84"/>
                    </a:cubicBezTo>
                    <a:cubicBezTo>
                      <a:pt x="280" y="83"/>
                      <a:pt x="280" y="82"/>
                      <a:pt x="280" y="81"/>
                    </a:cubicBezTo>
                    <a:cubicBezTo>
                      <a:pt x="280" y="80"/>
                      <a:pt x="280" y="78"/>
                      <a:pt x="280" y="77"/>
                    </a:cubicBezTo>
                    <a:cubicBezTo>
                      <a:pt x="278" y="56"/>
                      <a:pt x="262" y="36"/>
                      <a:pt x="233" y="21"/>
                    </a:cubicBezTo>
                    <a:cubicBezTo>
                      <a:pt x="206" y="7"/>
                      <a:pt x="173" y="0"/>
                      <a:pt x="140" y="0"/>
                    </a:cubicBezTo>
                    <a:cubicBezTo>
                      <a:pt x="138" y="0"/>
                      <a:pt x="135" y="0"/>
                      <a:pt x="133" y="1"/>
                    </a:cubicBezTo>
                    <a:cubicBezTo>
                      <a:pt x="132" y="1"/>
                      <a:pt x="132" y="1"/>
                      <a:pt x="132" y="1"/>
                    </a:cubicBezTo>
                    <a:cubicBezTo>
                      <a:pt x="128" y="1"/>
                      <a:pt x="124" y="1"/>
                      <a:pt x="119" y="1"/>
                    </a:cubicBezTo>
                    <a:cubicBezTo>
                      <a:pt x="119" y="1"/>
                      <a:pt x="119" y="1"/>
                      <a:pt x="119" y="1"/>
                    </a:cubicBezTo>
                    <a:cubicBezTo>
                      <a:pt x="115" y="2"/>
                      <a:pt x="110" y="2"/>
                      <a:pt x="106" y="3"/>
                    </a:cubicBezTo>
                    <a:cubicBezTo>
                      <a:pt x="106" y="3"/>
                      <a:pt x="106" y="3"/>
                      <a:pt x="106" y="3"/>
                    </a:cubicBezTo>
                    <a:cubicBezTo>
                      <a:pt x="102" y="4"/>
                      <a:pt x="97" y="4"/>
                      <a:pt x="93" y="5"/>
                    </a:cubicBezTo>
                    <a:cubicBezTo>
                      <a:pt x="93" y="5"/>
                      <a:pt x="93" y="5"/>
                      <a:pt x="93" y="5"/>
                    </a:cubicBezTo>
                    <a:cubicBezTo>
                      <a:pt x="72" y="10"/>
                      <a:pt x="52" y="17"/>
                      <a:pt x="37" y="27"/>
                    </a:cubicBezTo>
                    <a:cubicBezTo>
                      <a:pt x="37" y="27"/>
                      <a:pt x="37" y="27"/>
                      <a:pt x="37" y="27"/>
                    </a:cubicBezTo>
                    <a:cubicBezTo>
                      <a:pt x="14" y="42"/>
                      <a:pt x="3" y="60"/>
                      <a:pt x="2" y="78"/>
                    </a:cubicBezTo>
                    <a:close/>
                    <a:moveTo>
                      <a:pt x="230" y="127"/>
                    </a:moveTo>
                    <a:cubicBezTo>
                      <a:pt x="230" y="127"/>
                      <a:pt x="230" y="127"/>
                      <a:pt x="230" y="127"/>
                    </a:cubicBezTo>
                    <a:cubicBezTo>
                      <a:pt x="187" y="156"/>
                      <a:pt x="111" y="158"/>
                      <a:pt x="62" y="133"/>
                    </a:cubicBezTo>
                    <a:cubicBezTo>
                      <a:pt x="13" y="107"/>
                      <a:pt x="8" y="63"/>
                      <a:pt x="52" y="35"/>
                    </a:cubicBezTo>
                    <a:cubicBezTo>
                      <a:pt x="95" y="6"/>
                      <a:pt x="171" y="4"/>
                      <a:pt x="220" y="30"/>
                    </a:cubicBezTo>
                    <a:cubicBezTo>
                      <a:pt x="269" y="55"/>
                      <a:pt x="274" y="99"/>
                      <a:pt x="230" y="1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8" name="Freeform 150"/>
              <p:cNvSpPr/>
              <p:nvPr/>
            </p:nvSpPr>
            <p:spPr bwMode="auto">
              <a:xfrm>
                <a:off x="1741488" y="3221038"/>
                <a:ext cx="30163" cy="17462"/>
              </a:xfrm>
              <a:custGeom>
                <a:avLst/>
                <a:gdLst>
                  <a:gd name="T0" fmla="*/ 22 w 31"/>
                  <a:gd name="T1" fmla="*/ 14 h 19"/>
                  <a:gd name="T2" fmla="*/ 24 w 31"/>
                  <a:gd name="T3" fmla="*/ 0 h 19"/>
                  <a:gd name="T4" fmla="*/ 0 w 31"/>
                  <a:gd name="T5" fmla="*/ 16 h 19"/>
                  <a:gd name="T6" fmla="*/ 22 w 31"/>
                  <a:gd name="T7" fmla="*/ 14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1" h="19">
                    <a:moveTo>
                      <a:pt x="22" y="14"/>
                    </a:moveTo>
                    <a:cubicBezTo>
                      <a:pt x="31" y="9"/>
                      <a:pt x="26" y="3"/>
                      <a:pt x="24" y="0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6" y="18"/>
                      <a:pt x="15" y="19"/>
                      <a:pt x="22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9" name="Freeform 151"/>
              <p:cNvSpPr/>
              <p:nvPr/>
            </p:nvSpPr>
            <p:spPr bwMode="auto">
              <a:xfrm>
                <a:off x="1770063" y="3186113"/>
                <a:ext cx="28575" cy="19050"/>
              </a:xfrm>
              <a:custGeom>
                <a:avLst/>
                <a:gdLst>
                  <a:gd name="T0" fmla="*/ 7 w 30"/>
                  <a:gd name="T1" fmla="*/ 19 h 19"/>
                  <a:gd name="T2" fmla="*/ 30 w 30"/>
                  <a:gd name="T3" fmla="*/ 4 h 19"/>
                  <a:gd name="T4" fmla="*/ 8 w 30"/>
                  <a:gd name="T5" fmla="*/ 6 h 19"/>
                  <a:gd name="T6" fmla="*/ 7 w 30"/>
                  <a:gd name="T7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" h="19">
                    <a:moveTo>
                      <a:pt x="7" y="19"/>
                    </a:moveTo>
                    <a:cubicBezTo>
                      <a:pt x="30" y="4"/>
                      <a:pt x="30" y="4"/>
                      <a:pt x="30" y="4"/>
                    </a:cubicBezTo>
                    <a:cubicBezTo>
                      <a:pt x="26" y="3"/>
                      <a:pt x="16" y="0"/>
                      <a:pt x="8" y="6"/>
                    </a:cubicBezTo>
                    <a:cubicBezTo>
                      <a:pt x="0" y="11"/>
                      <a:pt x="4" y="16"/>
                      <a:pt x="7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9468" name="组合 21"/>
          <p:cNvGrpSpPr/>
          <p:nvPr/>
        </p:nvGrpSpPr>
        <p:grpSpPr>
          <a:xfrm>
            <a:off x="103188" y="2195513"/>
            <a:ext cx="2449512" cy="3254375"/>
            <a:chOff x="58057" y="2431389"/>
            <a:chExt cx="2448724" cy="3254224"/>
          </a:xfrm>
        </p:grpSpPr>
        <p:grpSp>
          <p:nvGrpSpPr>
            <p:cNvPr id="19469" name="组合 22"/>
            <p:cNvGrpSpPr/>
            <p:nvPr/>
          </p:nvGrpSpPr>
          <p:grpSpPr>
            <a:xfrm rot="-900000">
              <a:off x="58057" y="2431389"/>
              <a:ext cx="2448724" cy="3254224"/>
              <a:chOff x="1872343" y="3178629"/>
              <a:chExt cx="2206171" cy="2931884"/>
            </a:xfrm>
          </p:grpSpPr>
          <p:sp>
            <p:nvSpPr>
              <p:cNvPr id="31" name="剪去单角的矩形 30"/>
              <p:cNvSpPr/>
              <p:nvPr/>
            </p:nvSpPr>
            <p:spPr>
              <a:xfrm rot="10800000" flipH="1">
                <a:off x="1872343" y="3178629"/>
                <a:ext cx="2206171" cy="2931884"/>
              </a:xfrm>
              <a:prstGeom prst="snip1Rect">
                <a:avLst/>
              </a:prstGeom>
              <a:solidFill>
                <a:srgbClr val="AEDDE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2" name="直角三角形 31"/>
              <p:cNvSpPr/>
              <p:nvPr/>
            </p:nvSpPr>
            <p:spPr>
              <a:xfrm rot="5400000">
                <a:off x="3715649" y="5747649"/>
                <a:ext cx="355371" cy="355371"/>
              </a:xfrm>
              <a:prstGeom prst="rtTriangl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</p:grpSp>
        <p:grpSp>
          <p:nvGrpSpPr>
            <p:cNvPr id="27" name="组合 26"/>
            <p:cNvGrpSpPr/>
            <p:nvPr/>
          </p:nvGrpSpPr>
          <p:grpSpPr>
            <a:xfrm rot="19409218">
              <a:off x="467861" y="3022769"/>
              <a:ext cx="978725" cy="829426"/>
              <a:chOff x="6040438" y="4257675"/>
              <a:chExt cx="280988" cy="238125"/>
            </a:xfrm>
            <a:solidFill>
              <a:schemeClr val="bg1"/>
            </a:solidFill>
          </p:grpSpPr>
          <p:sp>
            <p:nvSpPr>
              <p:cNvPr id="28" name="Freeform 103"/>
              <p:cNvSpPr/>
              <p:nvPr/>
            </p:nvSpPr>
            <p:spPr bwMode="auto">
              <a:xfrm>
                <a:off x="6137276" y="4306888"/>
                <a:ext cx="39688" cy="58737"/>
              </a:xfrm>
              <a:custGeom>
                <a:avLst/>
                <a:gdLst>
                  <a:gd name="T0" fmla="*/ 15 w 25"/>
                  <a:gd name="T1" fmla="*/ 33 h 37"/>
                  <a:gd name="T2" fmla="*/ 25 w 25"/>
                  <a:gd name="T3" fmla="*/ 14 h 37"/>
                  <a:gd name="T4" fmla="*/ 22 w 25"/>
                  <a:gd name="T5" fmla="*/ 0 h 37"/>
                  <a:gd name="T6" fmla="*/ 0 w 25"/>
                  <a:gd name="T7" fmla="*/ 37 h 37"/>
                  <a:gd name="T8" fmla="*/ 15 w 25"/>
                  <a:gd name="T9" fmla="*/ 33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" h="37">
                    <a:moveTo>
                      <a:pt x="15" y="33"/>
                    </a:moveTo>
                    <a:lnTo>
                      <a:pt x="25" y="14"/>
                    </a:lnTo>
                    <a:lnTo>
                      <a:pt x="22" y="0"/>
                    </a:lnTo>
                    <a:lnTo>
                      <a:pt x="0" y="37"/>
                    </a:lnTo>
                    <a:lnTo>
                      <a:pt x="15" y="3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9" name="Freeform 104"/>
              <p:cNvSpPr/>
              <p:nvPr/>
            </p:nvSpPr>
            <p:spPr bwMode="auto">
              <a:xfrm>
                <a:off x="6154738" y="4295775"/>
                <a:ext cx="166688" cy="200025"/>
              </a:xfrm>
              <a:custGeom>
                <a:avLst/>
                <a:gdLst>
                  <a:gd name="T0" fmla="*/ 159 w 173"/>
                  <a:gd name="T1" fmla="*/ 53 h 209"/>
                  <a:gd name="T2" fmla="*/ 66 w 173"/>
                  <a:gd name="T3" fmla="*/ 0 h 209"/>
                  <a:gd name="T4" fmla="*/ 72 w 173"/>
                  <a:gd name="T5" fmla="*/ 24 h 209"/>
                  <a:gd name="T6" fmla="*/ 150 w 173"/>
                  <a:gd name="T7" fmla="*/ 69 h 209"/>
                  <a:gd name="T8" fmla="*/ 152 w 173"/>
                  <a:gd name="T9" fmla="*/ 74 h 209"/>
                  <a:gd name="T10" fmla="*/ 105 w 173"/>
                  <a:gd name="T11" fmla="*/ 155 h 209"/>
                  <a:gd name="T12" fmla="*/ 80 w 173"/>
                  <a:gd name="T13" fmla="*/ 141 h 209"/>
                  <a:gd name="T14" fmla="*/ 66 w 173"/>
                  <a:gd name="T15" fmla="*/ 148 h 209"/>
                  <a:gd name="T16" fmla="*/ 0 w 173"/>
                  <a:gd name="T17" fmla="*/ 165 h 209"/>
                  <a:gd name="T18" fmla="*/ 71 w 173"/>
                  <a:gd name="T19" fmla="*/ 206 h 209"/>
                  <a:gd name="T20" fmla="*/ 82 w 173"/>
                  <a:gd name="T21" fmla="*/ 209 h 209"/>
                  <a:gd name="T22" fmla="*/ 101 w 173"/>
                  <a:gd name="T23" fmla="*/ 198 h 209"/>
                  <a:gd name="T24" fmla="*/ 167 w 173"/>
                  <a:gd name="T25" fmla="*/ 83 h 209"/>
                  <a:gd name="T26" fmla="*/ 159 w 173"/>
                  <a:gd name="T27" fmla="*/ 53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73" h="209">
                    <a:moveTo>
                      <a:pt x="159" y="53"/>
                    </a:moveTo>
                    <a:cubicBezTo>
                      <a:pt x="66" y="0"/>
                      <a:pt x="66" y="0"/>
                      <a:pt x="66" y="0"/>
                    </a:cubicBezTo>
                    <a:cubicBezTo>
                      <a:pt x="72" y="24"/>
                      <a:pt x="72" y="24"/>
                      <a:pt x="72" y="24"/>
                    </a:cubicBezTo>
                    <a:cubicBezTo>
                      <a:pt x="150" y="69"/>
                      <a:pt x="150" y="69"/>
                      <a:pt x="150" y="69"/>
                    </a:cubicBezTo>
                    <a:cubicBezTo>
                      <a:pt x="152" y="70"/>
                      <a:pt x="153" y="72"/>
                      <a:pt x="152" y="74"/>
                    </a:cubicBezTo>
                    <a:cubicBezTo>
                      <a:pt x="105" y="155"/>
                      <a:pt x="105" y="155"/>
                      <a:pt x="105" y="155"/>
                    </a:cubicBezTo>
                    <a:cubicBezTo>
                      <a:pt x="80" y="141"/>
                      <a:pt x="80" y="141"/>
                      <a:pt x="80" y="141"/>
                    </a:cubicBezTo>
                    <a:cubicBezTo>
                      <a:pt x="76" y="144"/>
                      <a:pt x="71" y="146"/>
                      <a:pt x="66" y="148"/>
                    </a:cubicBezTo>
                    <a:cubicBezTo>
                      <a:pt x="0" y="165"/>
                      <a:pt x="0" y="165"/>
                      <a:pt x="0" y="165"/>
                    </a:cubicBezTo>
                    <a:cubicBezTo>
                      <a:pt x="71" y="206"/>
                      <a:pt x="71" y="206"/>
                      <a:pt x="71" y="206"/>
                    </a:cubicBezTo>
                    <a:cubicBezTo>
                      <a:pt x="74" y="208"/>
                      <a:pt x="78" y="209"/>
                      <a:pt x="82" y="209"/>
                    </a:cubicBezTo>
                    <a:cubicBezTo>
                      <a:pt x="89" y="209"/>
                      <a:pt x="97" y="205"/>
                      <a:pt x="101" y="198"/>
                    </a:cubicBezTo>
                    <a:cubicBezTo>
                      <a:pt x="167" y="83"/>
                      <a:pt x="167" y="83"/>
                      <a:pt x="167" y="83"/>
                    </a:cubicBezTo>
                    <a:cubicBezTo>
                      <a:pt x="173" y="73"/>
                      <a:pt x="170" y="60"/>
                      <a:pt x="159" y="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0" name="Freeform 105"/>
              <p:cNvSpPr>
                <a:spLocks noEditPoints="1"/>
              </p:cNvSpPr>
              <p:nvPr/>
            </p:nvSpPr>
            <p:spPr bwMode="auto">
              <a:xfrm>
                <a:off x="6040438" y="4257675"/>
                <a:ext cx="192088" cy="195262"/>
              </a:xfrm>
              <a:custGeom>
                <a:avLst/>
                <a:gdLst>
                  <a:gd name="T0" fmla="*/ 197 w 200"/>
                  <a:gd name="T1" fmla="*/ 144 h 203"/>
                  <a:gd name="T2" fmla="*/ 163 w 200"/>
                  <a:gd name="T3" fmla="*/ 16 h 203"/>
                  <a:gd name="T4" fmla="*/ 142 w 200"/>
                  <a:gd name="T5" fmla="*/ 0 h 203"/>
                  <a:gd name="T6" fmla="*/ 142 w 200"/>
                  <a:gd name="T7" fmla="*/ 0 h 203"/>
                  <a:gd name="T8" fmla="*/ 136 w 200"/>
                  <a:gd name="T9" fmla="*/ 1 h 203"/>
                  <a:gd name="T10" fmla="*/ 18 w 200"/>
                  <a:gd name="T11" fmla="*/ 32 h 203"/>
                  <a:gd name="T12" fmla="*/ 3 w 200"/>
                  <a:gd name="T13" fmla="*/ 59 h 203"/>
                  <a:gd name="T14" fmla="*/ 37 w 200"/>
                  <a:gd name="T15" fmla="*/ 187 h 203"/>
                  <a:gd name="T16" fmla="*/ 58 w 200"/>
                  <a:gd name="T17" fmla="*/ 203 h 203"/>
                  <a:gd name="T18" fmla="*/ 64 w 200"/>
                  <a:gd name="T19" fmla="*/ 203 h 203"/>
                  <a:gd name="T20" fmla="*/ 182 w 200"/>
                  <a:gd name="T21" fmla="*/ 171 h 203"/>
                  <a:gd name="T22" fmla="*/ 197 w 200"/>
                  <a:gd name="T23" fmla="*/ 144 h 203"/>
                  <a:gd name="T24" fmla="*/ 44 w 200"/>
                  <a:gd name="T25" fmla="*/ 144 h 203"/>
                  <a:gd name="T26" fmla="*/ 20 w 200"/>
                  <a:gd name="T27" fmla="*/ 54 h 203"/>
                  <a:gd name="T28" fmla="*/ 20 w 200"/>
                  <a:gd name="T29" fmla="*/ 51 h 203"/>
                  <a:gd name="T30" fmla="*/ 23 w 200"/>
                  <a:gd name="T31" fmla="*/ 49 h 203"/>
                  <a:gd name="T32" fmla="*/ 141 w 200"/>
                  <a:gd name="T33" fmla="*/ 18 h 203"/>
                  <a:gd name="T34" fmla="*/ 142 w 200"/>
                  <a:gd name="T35" fmla="*/ 17 h 203"/>
                  <a:gd name="T36" fmla="*/ 146 w 200"/>
                  <a:gd name="T37" fmla="*/ 21 h 203"/>
                  <a:gd name="T38" fmla="*/ 170 w 200"/>
                  <a:gd name="T39" fmla="*/ 110 h 203"/>
                  <a:gd name="T40" fmla="*/ 44 w 200"/>
                  <a:gd name="T41" fmla="*/ 144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00" h="203">
                    <a:moveTo>
                      <a:pt x="197" y="144"/>
                    </a:moveTo>
                    <a:cubicBezTo>
                      <a:pt x="163" y="16"/>
                      <a:pt x="163" y="16"/>
                      <a:pt x="163" y="16"/>
                    </a:cubicBezTo>
                    <a:cubicBezTo>
                      <a:pt x="160" y="6"/>
                      <a:pt x="151" y="0"/>
                      <a:pt x="142" y="0"/>
                    </a:cubicBezTo>
                    <a:cubicBezTo>
                      <a:pt x="142" y="0"/>
                      <a:pt x="142" y="0"/>
                      <a:pt x="142" y="0"/>
                    </a:cubicBezTo>
                    <a:cubicBezTo>
                      <a:pt x="140" y="0"/>
                      <a:pt x="138" y="0"/>
                      <a:pt x="136" y="1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6" y="35"/>
                      <a:pt x="0" y="47"/>
                      <a:pt x="3" y="59"/>
                    </a:cubicBezTo>
                    <a:cubicBezTo>
                      <a:pt x="37" y="187"/>
                      <a:pt x="37" y="187"/>
                      <a:pt x="37" y="187"/>
                    </a:cubicBezTo>
                    <a:cubicBezTo>
                      <a:pt x="40" y="197"/>
                      <a:pt x="48" y="203"/>
                      <a:pt x="58" y="203"/>
                    </a:cubicBezTo>
                    <a:cubicBezTo>
                      <a:pt x="60" y="203"/>
                      <a:pt x="62" y="203"/>
                      <a:pt x="64" y="203"/>
                    </a:cubicBezTo>
                    <a:cubicBezTo>
                      <a:pt x="182" y="171"/>
                      <a:pt x="182" y="171"/>
                      <a:pt x="182" y="171"/>
                    </a:cubicBezTo>
                    <a:cubicBezTo>
                      <a:pt x="194" y="168"/>
                      <a:pt x="200" y="156"/>
                      <a:pt x="197" y="144"/>
                    </a:cubicBezTo>
                    <a:close/>
                    <a:moveTo>
                      <a:pt x="44" y="144"/>
                    </a:moveTo>
                    <a:cubicBezTo>
                      <a:pt x="20" y="54"/>
                      <a:pt x="20" y="54"/>
                      <a:pt x="20" y="54"/>
                    </a:cubicBezTo>
                    <a:cubicBezTo>
                      <a:pt x="19" y="53"/>
                      <a:pt x="20" y="52"/>
                      <a:pt x="20" y="51"/>
                    </a:cubicBezTo>
                    <a:cubicBezTo>
                      <a:pt x="21" y="51"/>
                      <a:pt x="21" y="50"/>
                      <a:pt x="23" y="49"/>
                    </a:cubicBezTo>
                    <a:cubicBezTo>
                      <a:pt x="141" y="18"/>
                      <a:pt x="141" y="18"/>
                      <a:pt x="141" y="18"/>
                    </a:cubicBezTo>
                    <a:cubicBezTo>
                      <a:pt x="141" y="18"/>
                      <a:pt x="142" y="17"/>
                      <a:pt x="142" y="17"/>
                    </a:cubicBezTo>
                    <a:cubicBezTo>
                      <a:pt x="143" y="17"/>
                      <a:pt x="145" y="18"/>
                      <a:pt x="146" y="21"/>
                    </a:cubicBezTo>
                    <a:cubicBezTo>
                      <a:pt x="170" y="110"/>
                      <a:pt x="170" y="110"/>
                      <a:pt x="170" y="110"/>
                    </a:cubicBezTo>
                    <a:lnTo>
                      <a:pt x="44" y="14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9474" name="组合 32"/>
          <p:cNvGrpSpPr/>
          <p:nvPr/>
        </p:nvGrpSpPr>
        <p:grpSpPr>
          <a:xfrm>
            <a:off x="5299075" y="2530475"/>
            <a:ext cx="2447925" cy="3254375"/>
            <a:chOff x="5253118" y="2765689"/>
            <a:chExt cx="2448724" cy="3254224"/>
          </a:xfrm>
        </p:grpSpPr>
        <p:grpSp>
          <p:nvGrpSpPr>
            <p:cNvPr id="19475" name="组合 33"/>
            <p:cNvGrpSpPr/>
            <p:nvPr/>
          </p:nvGrpSpPr>
          <p:grpSpPr>
            <a:xfrm rot="-900000">
              <a:off x="5253118" y="2765689"/>
              <a:ext cx="2448724" cy="3254224"/>
              <a:chOff x="1872343" y="3178629"/>
              <a:chExt cx="2206171" cy="2931884"/>
            </a:xfrm>
          </p:grpSpPr>
          <p:sp>
            <p:nvSpPr>
              <p:cNvPr id="43" name="剪去单角的矩形 42"/>
              <p:cNvSpPr/>
              <p:nvPr/>
            </p:nvSpPr>
            <p:spPr>
              <a:xfrm rot="10800000" flipH="1">
                <a:off x="1872343" y="3178629"/>
                <a:ext cx="2206171" cy="2931884"/>
              </a:xfrm>
              <a:prstGeom prst="snip1Rect">
                <a:avLst/>
              </a:prstGeom>
              <a:solidFill>
                <a:srgbClr val="AEDDE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44" name="直角三角形 43"/>
              <p:cNvSpPr/>
              <p:nvPr/>
            </p:nvSpPr>
            <p:spPr>
              <a:xfrm rot="5400000">
                <a:off x="3715649" y="5747649"/>
                <a:ext cx="355371" cy="355371"/>
              </a:xfrm>
              <a:prstGeom prst="rtTriangle">
                <a:avLst/>
              </a:prstGeom>
              <a:solidFill>
                <a:srgbClr val="6B863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</p:grpSp>
        <p:grpSp>
          <p:nvGrpSpPr>
            <p:cNvPr id="36" name="组合 35"/>
            <p:cNvGrpSpPr/>
            <p:nvPr/>
          </p:nvGrpSpPr>
          <p:grpSpPr>
            <a:xfrm rot="20847431">
              <a:off x="5930102" y="3535096"/>
              <a:ext cx="701497" cy="564421"/>
              <a:chOff x="9901238" y="2613025"/>
              <a:chExt cx="276226" cy="222250"/>
            </a:xfrm>
            <a:solidFill>
              <a:schemeClr val="bg1"/>
            </a:solidFill>
          </p:grpSpPr>
          <p:sp>
            <p:nvSpPr>
              <p:cNvPr id="37" name="Freeform 362"/>
              <p:cNvSpPr/>
              <p:nvPr/>
            </p:nvSpPr>
            <p:spPr bwMode="auto">
              <a:xfrm>
                <a:off x="9940926" y="2755900"/>
                <a:ext cx="92075" cy="79375"/>
              </a:xfrm>
              <a:custGeom>
                <a:avLst/>
                <a:gdLst>
                  <a:gd name="T0" fmla="*/ 53 w 58"/>
                  <a:gd name="T1" fmla="*/ 11 h 50"/>
                  <a:gd name="T2" fmla="*/ 50 w 58"/>
                  <a:gd name="T3" fmla="*/ 17 h 50"/>
                  <a:gd name="T4" fmla="*/ 43 w 58"/>
                  <a:gd name="T5" fmla="*/ 16 h 50"/>
                  <a:gd name="T6" fmla="*/ 0 w 58"/>
                  <a:gd name="T7" fmla="*/ 3 h 50"/>
                  <a:gd name="T8" fmla="*/ 0 w 58"/>
                  <a:gd name="T9" fmla="*/ 34 h 50"/>
                  <a:gd name="T10" fmla="*/ 58 w 58"/>
                  <a:gd name="T11" fmla="*/ 50 h 50"/>
                  <a:gd name="T12" fmla="*/ 58 w 58"/>
                  <a:gd name="T13" fmla="*/ 0 h 50"/>
                  <a:gd name="T14" fmla="*/ 53 w 58"/>
                  <a:gd name="T15" fmla="*/ 11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8" h="50">
                    <a:moveTo>
                      <a:pt x="53" y="11"/>
                    </a:moveTo>
                    <a:lnTo>
                      <a:pt x="50" y="17"/>
                    </a:lnTo>
                    <a:lnTo>
                      <a:pt x="43" y="16"/>
                    </a:lnTo>
                    <a:lnTo>
                      <a:pt x="0" y="3"/>
                    </a:lnTo>
                    <a:lnTo>
                      <a:pt x="0" y="34"/>
                    </a:lnTo>
                    <a:lnTo>
                      <a:pt x="58" y="50"/>
                    </a:lnTo>
                    <a:lnTo>
                      <a:pt x="58" y="0"/>
                    </a:lnTo>
                    <a:lnTo>
                      <a:pt x="53" y="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8" name="Freeform 363"/>
              <p:cNvSpPr/>
              <p:nvPr/>
            </p:nvSpPr>
            <p:spPr bwMode="auto">
              <a:xfrm>
                <a:off x="10045701" y="2755900"/>
                <a:ext cx="93663" cy="79375"/>
              </a:xfrm>
              <a:custGeom>
                <a:avLst/>
                <a:gdLst>
                  <a:gd name="T0" fmla="*/ 9 w 59"/>
                  <a:gd name="T1" fmla="*/ 17 h 50"/>
                  <a:gd name="T2" fmla="*/ 6 w 59"/>
                  <a:gd name="T3" fmla="*/ 11 h 50"/>
                  <a:gd name="T4" fmla="*/ 0 w 59"/>
                  <a:gd name="T5" fmla="*/ 0 h 50"/>
                  <a:gd name="T6" fmla="*/ 0 w 59"/>
                  <a:gd name="T7" fmla="*/ 50 h 50"/>
                  <a:gd name="T8" fmla="*/ 59 w 59"/>
                  <a:gd name="T9" fmla="*/ 34 h 50"/>
                  <a:gd name="T10" fmla="*/ 59 w 59"/>
                  <a:gd name="T11" fmla="*/ 3 h 50"/>
                  <a:gd name="T12" fmla="*/ 16 w 59"/>
                  <a:gd name="T13" fmla="*/ 16 h 50"/>
                  <a:gd name="T14" fmla="*/ 9 w 59"/>
                  <a:gd name="T15" fmla="*/ 17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9" h="50">
                    <a:moveTo>
                      <a:pt x="9" y="17"/>
                    </a:moveTo>
                    <a:lnTo>
                      <a:pt x="6" y="11"/>
                    </a:lnTo>
                    <a:lnTo>
                      <a:pt x="0" y="0"/>
                    </a:lnTo>
                    <a:lnTo>
                      <a:pt x="0" y="50"/>
                    </a:lnTo>
                    <a:lnTo>
                      <a:pt x="59" y="34"/>
                    </a:lnTo>
                    <a:lnTo>
                      <a:pt x="59" y="3"/>
                    </a:lnTo>
                    <a:lnTo>
                      <a:pt x="16" y="16"/>
                    </a:lnTo>
                    <a:lnTo>
                      <a:pt x="9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9" name="Freeform 364"/>
              <p:cNvSpPr/>
              <p:nvPr/>
            </p:nvSpPr>
            <p:spPr bwMode="auto">
              <a:xfrm>
                <a:off x="10039351" y="2684463"/>
                <a:ext cx="127000" cy="82550"/>
              </a:xfrm>
              <a:custGeom>
                <a:avLst/>
                <a:gdLst>
                  <a:gd name="T0" fmla="*/ 18 w 80"/>
                  <a:gd name="T1" fmla="*/ 52 h 52"/>
                  <a:gd name="T2" fmla="*/ 80 w 80"/>
                  <a:gd name="T3" fmla="*/ 35 h 52"/>
                  <a:gd name="T4" fmla="*/ 63 w 80"/>
                  <a:gd name="T5" fmla="*/ 0 h 52"/>
                  <a:gd name="T6" fmla="*/ 0 w 80"/>
                  <a:gd name="T7" fmla="*/ 17 h 52"/>
                  <a:gd name="T8" fmla="*/ 18 w 80"/>
                  <a:gd name="T9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0" h="52">
                    <a:moveTo>
                      <a:pt x="18" y="52"/>
                    </a:moveTo>
                    <a:lnTo>
                      <a:pt x="80" y="35"/>
                    </a:lnTo>
                    <a:lnTo>
                      <a:pt x="63" y="0"/>
                    </a:lnTo>
                    <a:lnTo>
                      <a:pt x="0" y="17"/>
                    </a:lnTo>
                    <a:lnTo>
                      <a:pt x="18" y="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40" name="Freeform 365"/>
              <p:cNvSpPr/>
              <p:nvPr/>
            </p:nvSpPr>
            <p:spPr bwMode="auto">
              <a:xfrm>
                <a:off x="9913938" y="2684463"/>
                <a:ext cx="125413" cy="82550"/>
              </a:xfrm>
              <a:custGeom>
                <a:avLst/>
                <a:gdLst>
                  <a:gd name="T0" fmla="*/ 62 w 79"/>
                  <a:gd name="T1" fmla="*/ 52 h 52"/>
                  <a:gd name="T2" fmla="*/ 79 w 79"/>
                  <a:gd name="T3" fmla="*/ 17 h 52"/>
                  <a:gd name="T4" fmla="*/ 16 w 79"/>
                  <a:gd name="T5" fmla="*/ 0 h 52"/>
                  <a:gd name="T6" fmla="*/ 0 w 79"/>
                  <a:gd name="T7" fmla="*/ 35 h 52"/>
                  <a:gd name="T8" fmla="*/ 62 w 79"/>
                  <a:gd name="T9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9" h="52">
                    <a:moveTo>
                      <a:pt x="62" y="52"/>
                    </a:moveTo>
                    <a:lnTo>
                      <a:pt x="79" y="17"/>
                    </a:lnTo>
                    <a:lnTo>
                      <a:pt x="16" y="0"/>
                    </a:lnTo>
                    <a:lnTo>
                      <a:pt x="0" y="35"/>
                    </a:lnTo>
                    <a:lnTo>
                      <a:pt x="62" y="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41" name="Freeform 366"/>
              <p:cNvSpPr/>
              <p:nvPr/>
            </p:nvSpPr>
            <p:spPr bwMode="auto">
              <a:xfrm>
                <a:off x="10039351" y="2613025"/>
                <a:ext cx="138113" cy="71437"/>
              </a:xfrm>
              <a:custGeom>
                <a:avLst/>
                <a:gdLst>
                  <a:gd name="T0" fmla="*/ 69 w 87"/>
                  <a:gd name="T1" fmla="*/ 38 h 45"/>
                  <a:gd name="T2" fmla="*/ 87 w 87"/>
                  <a:gd name="T3" fmla="*/ 17 h 45"/>
                  <a:gd name="T4" fmla="*/ 24 w 87"/>
                  <a:gd name="T5" fmla="*/ 0 h 45"/>
                  <a:gd name="T6" fmla="*/ 0 w 87"/>
                  <a:gd name="T7" fmla="*/ 28 h 45"/>
                  <a:gd name="T8" fmla="*/ 47 w 87"/>
                  <a:gd name="T9" fmla="*/ 40 h 45"/>
                  <a:gd name="T10" fmla="*/ 63 w 87"/>
                  <a:gd name="T11" fmla="*/ 45 h 45"/>
                  <a:gd name="T12" fmla="*/ 69 w 87"/>
                  <a:gd name="T13" fmla="*/ 38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7" h="45">
                    <a:moveTo>
                      <a:pt x="69" y="38"/>
                    </a:moveTo>
                    <a:lnTo>
                      <a:pt x="87" y="17"/>
                    </a:lnTo>
                    <a:lnTo>
                      <a:pt x="24" y="0"/>
                    </a:lnTo>
                    <a:lnTo>
                      <a:pt x="0" y="28"/>
                    </a:lnTo>
                    <a:lnTo>
                      <a:pt x="47" y="40"/>
                    </a:lnTo>
                    <a:lnTo>
                      <a:pt x="63" y="45"/>
                    </a:lnTo>
                    <a:lnTo>
                      <a:pt x="69" y="3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42" name="Freeform 367"/>
              <p:cNvSpPr/>
              <p:nvPr/>
            </p:nvSpPr>
            <p:spPr bwMode="auto">
              <a:xfrm>
                <a:off x="9901238" y="2613025"/>
                <a:ext cx="138113" cy="71437"/>
              </a:xfrm>
              <a:custGeom>
                <a:avLst/>
                <a:gdLst>
                  <a:gd name="T0" fmla="*/ 41 w 87"/>
                  <a:gd name="T1" fmla="*/ 40 h 45"/>
                  <a:gd name="T2" fmla="*/ 87 w 87"/>
                  <a:gd name="T3" fmla="*/ 28 h 45"/>
                  <a:gd name="T4" fmla="*/ 63 w 87"/>
                  <a:gd name="T5" fmla="*/ 0 h 45"/>
                  <a:gd name="T6" fmla="*/ 0 w 87"/>
                  <a:gd name="T7" fmla="*/ 17 h 45"/>
                  <a:gd name="T8" fmla="*/ 18 w 87"/>
                  <a:gd name="T9" fmla="*/ 38 h 45"/>
                  <a:gd name="T10" fmla="*/ 24 w 87"/>
                  <a:gd name="T11" fmla="*/ 45 h 45"/>
                  <a:gd name="T12" fmla="*/ 41 w 87"/>
                  <a:gd name="T13" fmla="*/ 4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7" h="45">
                    <a:moveTo>
                      <a:pt x="41" y="40"/>
                    </a:moveTo>
                    <a:lnTo>
                      <a:pt x="87" y="28"/>
                    </a:lnTo>
                    <a:lnTo>
                      <a:pt x="63" y="0"/>
                    </a:lnTo>
                    <a:lnTo>
                      <a:pt x="0" y="17"/>
                    </a:lnTo>
                    <a:lnTo>
                      <a:pt x="18" y="38"/>
                    </a:lnTo>
                    <a:lnTo>
                      <a:pt x="24" y="45"/>
                    </a:lnTo>
                    <a:lnTo>
                      <a:pt x="41" y="4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9480" name="组合 44"/>
          <p:cNvGrpSpPr/>
          <p:nvPr/>
        </p:nvGrpSpPr>
        <p:grpSpPr>
          <a:xfrm>
            <a:off x="7448550" y="881063"/>
            <a:ext cx="2447925" cy="3254375"/>
            <a:chOff x="7402394" y="1117595"/>
            <a:chExt cx="2448724" cy="3254224"/>
          </a:xfrm>
        </p:grpSpPr>
        <p:grpSp>
          <p:nvGrpSpPr>
            <p:cNvPr id="19481" name="组合 45"/>
            <p:cNvGrpSpPr/>
            <p:nvPr/>
          </p:nvGrpSpPr>
          <p:grpSpPr>
            <a:xfrm rot="900000">
              <a:off x="7402394" y="1117595"/>
              <a:ext cx="2448724" cy="3254224"/>
              <a:chOff x="1872343" y="3178629"/>
              <a:chExt cx="2206171" cy="2931884"/>
            </a:xfrm>
          </p:grpSpPr>
          <p:sp>
            <p:nvSpPr>
              <p:cNvPr id="49" name="剪去单角的矩形 48"/>
              <p:cNvSpPr/>
              <p:nvPr/>
            </p:nvSpPr>
            <p:spPr>
              <a:xfrm rot="10800000" flipH="1">
                <a:off x="1872343" y="3178629"/>
                <a:ext cx="2206171" cy="2931884"/>
              </a:xfrm>
              <a:prstGeom prst="snip1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0" name="直角三角形 49"/>
              <p:cNvSpPr/>
              <p:nvPr/>
            </p:nvSpPr>
            <p:spPr>
              <a:xfrm rot="5400000">
                <a:off x="3715649" y="5747649"/>
                <a:ext cx="355371" cy="355371"/>
              </a:xfrm>
              <a:prstGeom prst="rtTriangle">
                <a:avLst/>
              </a:prstGeom>
              <a:solidFill>
                <a:srgbClr val="C77F0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</p:grpSp>
        <p:sp>
          <p:nvSpPr>
            <p:cNvPr id="19484" name="矩形 46"/>
            <p:cNvSpPr/>
            <p:nvPr/>
          </p:nvSpPr>
          <p:spPr>
            <a:xfrm rot="939280">
              <a:off x="7561195" y="3137535"/>
              <a:ext cx="1828762" cy="30776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0">
              <a:spAutoFit/>
            </a:bodyPr>
            <a:lstStyle/>
            <a:p>
              <a:r>
                <a:rPr lang="en-IN" altLang="zh-CN" sz="1400" dirty="0">
                  <a:solidFill>
                    <a:srgbClr val="FFFFFF"/>
                  </a:solidFill>
                  <a:latin typeface="Microsoft YaHei" pitchFamily="34" charset="-122"/>
                  <a:ea typeface="Microsoft YaHei" pitchFamily="34" charset="-122"/>
                </a:rPr>
                <a:t>SUPPLY CHAINS</a:t>
              </a:r>
              <a:endParaRPr lang="zh-CN" altLang="en-US" sz="1400" dirty="0">
                <a:solidFill>
                  <a:srgbClr val="FFFFFF"/>
                </a:solidFill>
                <a:latin typeface="Microsoft YaHei" pitchFamily="34" charset="-122"/>
                <a:ea typeface="Microsoft YaHei" pitchFamily="34" charset="-122"/>
              </a:endParaRPr>
            </a:p>
          </p:txBody>
        </p:sp>
      </p:grpSp>
      <p:grpSp>
        <p:nvGrpSpPr>
          <p:cNvPr id="19486" name="组合 50"/>
          <p:cNvGrpSpPr/>
          <p:nvPr/>
        </p:nvGrpSpPr>
        <p:grpSpPr>
          <a:xfrm>
            <a:off x="9847263" y="2276475"/>
            <a:ext cx="2447925" cy="3254375"/>
            <a:chOff x="9801333" y="2512886"/>
            <a:chExt cx="2448724" cy="3254224"/>
          </a:xfrm>
        </p:grpSpPr>
        <p:grpSp>
          <p:nvGrpSpPr>
            <p:cNvPr id="19487" name="组合 51"/>
            <p:cNvGrpSpPr/>
            <p:nvPr/>
          </p:nvGrpSpPr>
          <p:grpSpPr>
            <a:xfrm rot="-900000">
              <a:off x="9801333" y="2512886"/>
              <a:ext cx="2448724" cy="3254224"/>
              <a:chOff x="1872343" y="3178629"/>
              <a:chExt cx="2206171" cy="2931884"/>
            </a:xfrm>
          </p:grpSpPr>
          <p:sp>
            <p:nvSpPr>
              <p:cNvPr id="55" name="剪去单角的矩形 54"/>
              <p:cNvSpPr/>
              <p:nvPr/>
            </p:nvSpPr>
            <p:spPr>
              <a:xfrm rot="10800000" flipH="1">
                <a:off x="1872343" y="3178629"/>
                <a:ext cx="2206171" cy="2931884"/>
              </a:xfrm>
              <a:prstGeom prst="snip1Rect">
                <a:avLst/>
              </a:prstGeom>
              <a:solidFill>
                <a:srgbClr val="AEDDE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6" name="直角三角形 55"/>
              <p:cNvSpPr/>
              <p:nvPr/>
            </p:nvSpPr>
            <p:spPr>
              <a:xfrm rot="5400000">
                <a:off x="3715649" y="5747649"/>
                <a:ext cx="355371" cy="355371"/>
              </a:xfrm>
              <a:prstGeom prst="rtTriangle">
                <a:avLst/>
              </a:prstGeom>
              <a:solidFill>
                <a:srgbClr val="C77F0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</p:grpSp>
        <p:sp>
          <p:nvSpPr>
            <p:cNvPr id="19491" name="Freeform 171"/>
            <p:cNvSpPr/>
            <p:nvPr/>
          </p:nvSpPr>
          <p:spPr>
            <a:xfrm rot="-878744">
              <a:off x="10483892" y="3172231"/>
              <a:ext cx="634312" cy="649237"/>
            </a:xfrm>
            <a:custGeom>
              <a:avLst/>
              <a:gdLst/>
              <a:ahLst/>
              <a:cxnLst>
                <a:cxn ang="0">
                  <a:pos x="608193" y="235069"/>
                </a:cxn>
                <a:cxn ang="0">
                  <a:pos x="582075" y="167906"/>
                </a:cxn>
                <a:cxn ang="0">
                  <a:pos x="552225" y="93281"/>
                </a:cxn>
                <a:cxn ang="0">
                  <a:pos x="526106" y="59700"/>
                </a:cxn>
                <a:cxn ang="0">
                  <a:pos x="503718" y="160444"/>
                </a:cxn>
                <a:cxn ang="0">
                  <a:pos x="473868" y="74625"/>
                </a:cxn>
                <a:cxn ang="0">
                  <a:pos x="447750" y="149250"/>
                </a:cxn>
                <a:cxn ang="0">
                  <a:pos x="421631" y="89550"/>
                </a:cxn>
                <a:cxn ang="0">
                  <a:pos x="395512" y="205219"/>
                </a:cxn>
                <a:cxn ang="0">
                  <a:pos x="369393" y="242531"/>
                </a:cxn>
                <a:cxn ang="0">
                  <a:pos x="343275" y="208950"/>
                </a:cxn>
                <a:cxn ang="0">
                  <a:pos x="317156" y="149250"/>
                </a:cxn>
                <a:cxn ang="0">
                  <a:pos x="291037" y="70894"/>
                </a:cxn>
                <a:cxn ang="0">
                  <a:pos x="264919" y="126862"/>
                </a:cxn>
                <a:cxn ang="0">
                  <a:pos x="235069" y="89550"/>
                </a:cxn>
                <a:cxn ang="0">
                  <a:pos x="212681" y="0"/>
                </a:cxn>
                <a:cxn ang="0">
                  <a:pos x="186562" y="182831"/>
                </a:cxn>
                <a:cxn ang="0">
                  <a:pos x="156712" y="126862"/>
                </a:cxn>
                <a:cxn ang="0">
                  <a:pos x="134325" y="44775"/>
                </a:cxn>
                <a:cxn ang="0">
                  <a:pos x="104475" y="179100"/>
                </a:cxn>
                <a:cxn ang="0">
                  <a:pos x="78356" y="227606"/>
                </a:cxn>
                <a:cxn ang="0">
                  <a:pos x="52237" y="197756"/>
                </a:cxn>
                <a:cxn ang="0">
                  <a:pos x="26119" y="279844"/>
                </a:cxn>
                <a:cxn ang="0">
                  <a:pos x="0" y="365662"/>
                </a:cxn>
                <a:cxn ang="0">
                  <a:pos x="26119" y="451481"/>
                </a:cxn>
                <a:cxn ang="0">
                  <a:pos x="52237" y="421631"/>
                </a:cxn>
                <a:cxn ang="0">
                  <a:pos x="78356" y="466406"/>
                </a:cxn>
                <a:cxn ang="0">
                  <a:pos x="104475" y="604462"/>
                </a:cxn>
                <a:cxn ang="0">
                  <a:pos x="134325" y="522375"/>
                </a:cxn>
                <a:cxn ang="0">
                  <a:pos x="156712" y="466406"/>
                </a:cxn>
                <a:cxn ang="0">
                  <a:pos x="186562" y="649237"/>
                </a:cxn>
                <a:cxn ang="0">
                  <a:pos x="212681" y="555956"/>
                </a:cxn>
                <a:cxn ang="0">
                  <a:pos x="235069" y="522375"/>
                </a:cxn>
                <a:cxn ang="0">
                  <a:pos x="264919" y="582075"/>
                </a:cxn>
                <a:cxn ang="0">
                  <a:pos x="291037" y="499987"/>
                </a:cxn>
                <a:cxn ang="0">
                  <a:pos x="317156" y="444018"/>
                </a:cxn>
                <a:cxn ang="0">
                  <a:pos x="343275" y="402975"/>
                </a:cxn>
                <a:cxn ang="0">
                  <a:pos x="369393" y="444018"/>
                </a:cxn>
                <a:cxn ang="0">
                  <a:pos x="395512" y="555956"/>
                </a:cxn>
                <a:cxn ang="0">
                  <a:pos x="421631" y="499987"/>
                </a:cxn>
                <a:cxn ang="0">
                  <a:pos x="447750" y="574612"/>
                </a:cxn>
                <a:cxn ang="0">
                  <a:pos x="473868" y="492525"/>
                </a:cxn>
                <a:cxn ang="0">
                  <a:pos x="503718" y="585806"/>
                </a:cxn>
                <a:cxn ang="0">
                  <a:pos x="526106" y="559687"/>
                </a:cxn>
                <a:cxn ang="0">
                  <a:pos x="552225" y="485062"/>
                </a:cxn>
                <a:cxn ang="0">
                  <a:pos x="582075" y="410437"/>
                </a:cxn>
                <a:cxn ang="0">
                  <a:pos x="608193" y="380587"/>
                </a:cxn>
                <a:cxn ang="0">
                  <a:pos x="634312" y="268650"/>
                </a:cxn>
              </a:cxnLst>
              <a:rect l="0" t="0" r="0" b="0"/>
              <a:pathLst>
                <a:path w="170" h="174">
                  <a:moveTo>
                    <a:pt x="163" y="72"/>
                  </a:moveTo>
                  <a:lnTo>
                    <a:pt x="163" y="63"/>
                  </a:lnTo>
                  <a:lnTo>
                    <a:pt x="156" y="63"/>
                  </a:lnTo>
                  <a:lnTo>
                    <a:pt x="156" y="45"/>
                  </a:lnTo>
                  <a:lnTo>
                    <a:pt x="148" y="45"/>
                  </a:lnTo>
                  <a:lnTo>
                    <a:pt x="148" y="25"/>
                  </a:lnTo>
                  <a:lnTo>
                    <a:pt x="141" y="25"/>
                  </a:lnTo>
                  <a:lnTo>
                    <a:pt x="141" y="16"/>
                  </a:lnTo>
                  <a:lnTo>
                    <a:pt x="135" y="16"/>
                  </a:lnTo>
                  <a:lnTo>
                    <a:pt x="135" y="43"/>
                  </a:lnTo>
                  <a:lnTo>
                    <a:pt x="127" y="43"/>
                  </a:lnTo>
                  <a:lnTo>
                    <a:pt x="127" y="20"/>
                  </a:lnTo>
                  <a:lnTo>
                    <a:pt x="120" y="20"/>
                  </a:lnTo>
                  <a:lnTo>
                    <a:pt x="120" y="40"/>
                  </a:lnTo>
                  <a:lnTo>
                    <a:pt x="113" y="40"/>
                  </a:lnTo>
                  <a:lnTo>
                    <a:pt x="113" y="24"/>
                  </a:lnTo>
                  <a:lnTo>
                    <a:pt x="106" y="24"/>
                  </a:lnTo>
                  <a:lnTo>
                    <a:pt x="106" y="55"/>
                  </a:lnTo>
                  <a:lnTo>
                    <a:pt x="99" y="55"/>
                  </a:lnTo>
                  <a:lnTo>
                    <a:pt x="99" y="65"/>
                  </a:lnTo>
                  <a:lnTo>
                    <a:pt x="92" y="65"/>
                  </a:lnTo>
                  <a:lnTo>
                    <a:pt x="92" y="56"/>
                  </a:lnTo>
                  <a:lnTo>
                    <a:pt x="85" y="56"/>
                  </a:lnTo>
                  <a:lnTo>
                    <a:pt x="85" y="40"/>
                  </a:lnTo>
                  <a:lnTo>
                    <a:pt x="78" y="40"/>
                  </a:lnTo>
                  <a:lnTo>
                    <a:pt x="78" y="19"/>
                  </a:lnTo>
                  <a:lnTo>
                    <a:pt x="71" y="19"/>
                  </a:lnTo>
                  <a:lnTo>
                    <a:pt x="71" y="34"/>
                  </a:lnTo>
                  <a:lnTo>
                    <a:pt x="63" y="34"/>
                  </a:lnTo>
                  <a:lnTo>
                    <a:pt x="63" y="24"/>
                  </a:lnTo>
                  <a:lnTo>
                    <a:pt x="57" y="24"/>
                  </a:lnTo>
                  <a:lnTo>
                    <a:pt x="57" y="0"/>
                  </a:lnTo>
                  <a:lnTo>
                    <a:pt x="50" y="0"/>
                  </a:lnTo>
                  <a:lnTo>
                    <a:pt x="50" y="49"/>
                  </a:lnTo>
                  <a:lnTo>
                    <a:pt x="42" y="49"/>
                  </a:lnTo>
                  <a:lnTo>
                    <a:pt x="42" y="34"/>
                  </a:lnTo>
                  <a:lnTo>
                    <a:pt x="36" y="34"/>
                  </a:lnTo>
                  <a:lnTo>
                    <a:pt x="36" y="12"/>
                  </a:lnTo>
                  <a:lnTo>
                    <a:pt x="28" y="12"/>
                  </a:lnTo>
                  <a:lnTo>
                    <a:pt x="28" y="48"/>
                  </a:lnTo>
                  <a:lnTo>
                    <a:pt x="21" y="48"/>
                  </a:lnTo>
                  <a:lnTo>
                    <a:pt x="21" y="61"/>
                  </a:lnTo>
                  <a:lnTo>
                    <a:pt x="14" y="61"/>
                  </a:lnTo>
                  <a:lnTo>
                    <a:pt x="14" y="53"/>
                  </a:lnTo>
                  <a:lnTo>
                    <a:pt x="7" y="53"/>
                  </a:lnTo>
                  <a:lnTo>
                    <a:pt x="7" y="75"/>
                  </a:lnTo>
                  <a:lnTo>
                    <a:pt x="0" y="75"/>
                  </a:lnTo>
                  <a:lnTo>
                    <a:pt x="0" y="98"/>
                  </a:lnTo>
                  <a:lnTo>
                    <a:pt x="7" y="98"/>
                  </a:lnTo>
                  <a:lnTo>
                    <a:pt x="7" y="121"/>
                  </a:lnTo>
                  <a:lnTo>
                    <a:pt x="14" y="121"/>
                  </a:lnTo>
                  <a:lnTo>
                    <a:pt x="14" y="113"/>
                  </a:lnTo>
                  <a:lnTo>
                    <a:pt x="21" y="113"/>
                  </a:lnTo>
                  <a:lnTo>
                    <a:pt x="21" y="125"/>
                  </a:lnTo>
                  <a:lnTo>
                    <a:pt x="28" y="125"/>
                  </a:lnTo>
                  <a:lnTo>
                    <a:pt x="28" y="162"/>
                  </a:lnTo>
                  <a:lnTo>
                    <a:pt x="36" y="162"/>
                  </a:lnTo>
                  <a:lnTo>
                    <a:pt x="36" y="140"/>
                  </a:lnTo>
                  <a:lnTo>
                    <a:pt x="42" y="140"/>
                  </a:lnTo>
                  <a:lnTo>
                    <a:pt x="42" y="125"/>
                  </a:lnTo>
                  <a:lnTo>
                    <a:pt x="50" y="125"/>
                  </a:lnTo>
                  <a:lnTo>
                    <a:pt x="50" y="174"/>
                  </a:lnTo>
                  <a:lnTo>
                    <a:pt x="57" y="174"/>
                  </a:lnTo>
                  <a:lnTo>
                    <a:pt x="57" y="149"/>
                  </a:lnTo>
                  <a:lnTo>
                    <a:pt x="63" y="149"/>
                  </a:lnTo>
                  <a:lnTo>
                    <a:pt x="63" y="140"/>
                  </a:lnTo>
                  <a:lnTo>
                    <a:pt x="71" y="140"/>
                  </a:lnTo>
                  <a:lnTo>
                    <a:pt x="71" y="156"/>
                  </a:lnTo>
                  <a:lnTo>
                    <a:pt x="78" y="156"/>
                  </a:lnTo>
                  <a:lnTo>
                    <a:pt x="78" y="134"/>
                  </a:lnTo>
                  <a:lnTo>
                    <a:pt x="85" y="134"/>
                  </a:lnTo>
                  <a:lnTo>
                    <a:pt x="85" y="119"/>
                  </a:lnTo>
                  <a:lnTo>
                    <a:pt x="92" y="119"/>
                  </a:lnTo>
                  <a:lnTo>
                    <a:pt x="92" y="108"/>
                  </a:lnTo>
                  <a:lnTo>
                    <a:pt x="99" y="108"/>
                  </a:lnTo>
                  <a:lnTo>
                    <a:pt x="99" y="119"/>
                  </a:lnTo>
                  <a:lnTo>
                    <a:pt x="106" y="119"/>
                  </a:lnTo>
                  <a:lnTo>
                    <a:pt x="106" y="149"/>
                  </a:lnTo>
                  <a:lnTo>
                    <a:pt x="113" y="149"/>
                  </a:lnTo>
                  <a:lnTo>
                    <a:pt x="113" y="134"/>
                  </a:lnTo>
                  <a:lnTo>
                    <a:pt x="120" y="134"/>
                  </a:lnTo>
                  <a:lnTo>
                    <a:pt x="120" y="154"/>
                  </a:lnTo>
                  <a:lnTo>
                    <a:pt x="127" y="154"/>
                  </a:lnTo>
                  <a:lnTo>
                    <a:pt x="127" y="132"/>
                  </a:lnTo>
                  <a:lnTo>
                    <a:pt x="135" y="132"/>
                  </a:lnTo>
                  <a:lnTo>
                    <a:pt x="135" y="157"/>
                  </a:lnTo>
                  <a:lnTo>
                    <a:pt x="141" y="157"/>
                  </a:lnTo>
                  <a:lnTo>
                    <a:pt x="141" y="150"/>
                  </a:lnTo>
                  <a:lnTo>
                    <a:pt x="148" y="150"/>
                  </a:lnTo>
                  <a:lnTo>
                    <a:pt x="148" y="130"/>
                  </a:lnTo>
                  <a:lnTo>
                    <a:pt x="156" y="130"/>
                  </a:lnTo>
                  <a:lnTo>
                    <a:pt x="156" y="110"/>
                  </a:lnTo>
                  <a:lnTo>
                    <a:pt x="163" y="110"/>
                  </a:lnTo>
                  <a:lnTo>
                    <a:pt x="163" y="102"/>
                  </a:lnTo>
                  <a:lnTo>
                    <a:pt x="170" y="102"/>
                  </a:lnTo>
                  <a:lnTo>
                    <a:pt x="170" y="72"/>
                  </a:lnTo>
                  <a:lnTo>
                    <a:pt x="163" y="72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9492" name="文本框 1"/>
          <p:cNvSpPr txBox="1"/>
          <p:nvPr/>
        </p:nvSpPr>
        <p:spPr>
          <a:xfrm>
            <a:off x="1306512" y="374650"/>
            <a:ext cx="5580693" cy="46166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r>
              <a:rPr lang="en-US" altLang="zh-CN" sz="2400" b="1" dirty="0">
                <a:solidFill>
                  <a:srgbClr val="262626"/>
                </a:solidFill>
                <a:latin typeface="Microsoft YaHei" pitchFamily="34" charset="-122"/>
                <a:ea typeface="Microsoft YaHei" pitchFamily="34" charset="-122"/>
              </a:rPr>
              <a:t>OUR PROTOTYPE – OUR SOLUTION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AC775A0-CA18-9BE2-9166-DF518BAB42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579" y="2643189"/>
            <a:ext cx="2240158" cy="187642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5142092-325F-7A88-095F-D3EDFBAA96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96721" y="2734081"/>
            <a:ext cx="2145384" cy="18772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88DCCC8-8F7D-02E2-AB03-D3726218B0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2892" y="3070046"/>
            <a:ext cx="2033348" cy="107500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641C252-83E0-2009-3966-FBFEDBFADD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11801" y="1617224"/>
            <a:ext cx="1796358" cy="94921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72C8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0433050" y="6313488"/>
            <a:ext cx="1427163" cy="174625"/>
          </a:xfrm>
          <a:prstGeom prst="rect">
            <a:avLst/>
          </a:prstGeom>
          <a:solidFill>
            <a:srgbClr val="AEDD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1860213" y="6572250"/>
            <a:ext cx="198438" cy="200025"/>
          </a:xfrm>
          <a:prstGeom prst="rect">
            <a:avLst/>
          </a:prstGeom>
          <a:solidFill>
            <a:srgbClr val="E4F3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矩形 3"/>
          <p:cNvSpPr/>
          <p:nvPr/>
        </p:nvSpPr>
        <p:spPr>
          <a:xfrm rot="2672520">
            <a:off x="352425" y="411163"/>
            <a:ext cx="390525" cy="390525"/>
          </a:xfrm>
          <a:prstGeom prst="rect">
            <a:avLst/>
          </a:prstGeom>
          <a:solidFill>
            <a:srgbClr val="72C8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5" name="矩形 24"/>
          <p:cNvSpPr/>
          <p:nvPr/>
        </p:nvSpPr>
        <p:spPr>
          <a:xfrm rot="2672520">
            <a:off x="682625" y="411163"/>
            <a:ext cx="390525" cy="39052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4131337" y="1057018"/>
            <a:ext cx="3821368" cy="3960723"/>
            <a:chOff x="4546297" y="1991602"/>
            <a:chExt cx="3259421" cy="3378283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10" name="任意多边形 9"/>
            <p:cNvSpPr/>
            <p:nvPr/>
          </p:nvSpPr>
          <p:spPr>
            <a:xfrm rot="2141729">
              <a:off x="5058277" y="1991602"/>
              <a:ext cx="1163211" cy="1718167"/>
            </a:xfrm>
            <a:custGeom>
              <a:avLst/>
              <a:gdLst>
                <a:gd name="connsiteX0" fmla="*/ 917433 w 1727203"/>
                <a:gd name="connsiteY0" fmla="*/ 0 h 2551233"/>
                <a:gd name="connsiteX1" fmla="*/ 1727203 w 1727203"/>
                <a:gd name="connsiteY1" fmla="*/ 2551233 h 2551233"/>
                <a:gd name="connsiteX2" fmla="*/ 0 w 1727203"/>
                <a:gd name="connsiteY2" fmla="*/ 2551233 h 2551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27203" h="2551233">
                  <a:moveTo>
                    <a:pt x="917433" y="0"/>
                  </a:moveTo>
                  <a:lnTo>
                    <a:pt x="1727203" y="2551233"/>
                  </a:lnTo>
                  <a:lnTo>
                    <a:pt x="0" y="2551233"/>
                  </a:lnTo>
                  <a:close/>
                </a:path>
              </a:pathLst>
            </a:custGeom>
            <a:solidFill>
              <a:srgbClr val="72C8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1" name="任意多边形 10"/>
            <p:cNvSpPr/>
            <p:nvPr/>
          </p:nvSpPr>
          <p:spPr>
            <a:xfrm rot="6300000">
              <a:off x="6335535" y="2101466"/>
              <a:ext cx="1163211" cy="1718167"/>
            </a:xfrm>
            <a:custGeom>
              <a:avLst/>
              <a:gdLst>
                <a:gd name="connsiteX0" fmla="*/ 917433 w 1727203"/>
                <a:gd name="connsiteY0" fmla="*/ 0 h 2551233"/>
                <a:gd name="connsiteX1" fmla="*/ 1727203 w 1727203"/>
                <a:gd name="connsiteY1" fmla="*/ 2551233 h 2551233"/>
                <a:gd name="connsiteX2" fmla="*/ 0 w 1727203"/>
                <a:gd name="connsiteY2" fmla="*/ 2551233 h 2551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27203" h="2551233">
                  <a:moveTo>
                    <a:pt x="917433" y="0"/>
                  </a:moveTo>
                  <a:lnTo>
                    <a:pt x="1727203" y="2551233"/>
                  </a:lnTo>
                  <a:lnTo>
                    <a:pt x="0" y="2551233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2" name="任意多边形 11"/>
            <p:cNvSpPr/>
            <p:nvPr/>
          </p:nvSpPr>
          <p:spPr>
            <a:xfrm rot="10619040">
              <a:off x="6642507" y="3302724"/>
              <a:ext cx="1163211" cy="1718167"/>
            </a:xfrm>
            <a:custGeom>
              <a:avLst/>
              <a:gdLst>
                <a:gd name="connsiteX0" fmla="*/ 917433 w 1727203"/>
                <a:gd name="connsiteY0" fmla="*/ 0 h 2551233"/>
                <a:gd name="connsiteX1" fmla="*/ 1727203 w 1727203"/>
                <a:gd name="connsiteY1" fmla="*/ 2551233 h 2551233"/>
                <a:gd name="connsiteX2" fmla="*/ 0 w 1727203"/>
                <a:gd name="connsiteY2" fmla="*/ 2551233 h 2551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27203" h="2551233">
                  <a:moveTo>
                    <a:pt x="917433" y="0"/>
                  </a:moveTo>
                  <a:lnTo>
                    <a:pt x="1727203" y="2551233"/>
                  </a:lnTo>
                  <a:lnTo>
                    <a:pt x="0" y="2551233"/>
                  </a:lnTo>
                  <a:close/>
                </a:path>
              </a:pathLst>
            </a:custGeom>
            <a:solidFill>
              <a:srgbClr val="72C8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3" name="任意多边形 12"/>
            <p:cNvSpPr/>
            <p:nvPr/>
          </p:nvSpPr>
          <p:spPr>
            <a:xfrm rot="14956591">
              <a:off x="5568163" y="3929196"/>
              <a:ext cx="1163211" cy="1718167"/>
            </a:xfrm>
            <a:custGeom>
              <a:avLst/>
              <a:gdLst>
                <a:gd name="connsiteX0" fmla="*/ 917433 w 1727203"/>
                <a:gd name="connsiteY0" fmla="*/ 0 h 2551233"/>
                <a:gd name="connsiteX1" fmla="*/ 1727203 w 1727203"/>
                <a:gd name="connsiteY1" fmla="*/ 2551233 h 2551233"/>
                <a:gd name="connsiteX2" fmla="*/ 0 w 1727203"/>
                <a:gd name="connsiteY2" fmla="*/ 2551233 h 2551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27203" h="2551233">
                  <a:moveTo>
                    <a:pt x="917433" y="0"/>
                  </a:moveTo>
                  <a:lnTo>
                    <a:pt x="1727203" y="2551233"/>
                  </a:lnTo>
                  <a:lnTo>
                    <a:pt x="0" y="2551233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4" name="任意多边形 13"/>
            <p:cNvSpPr/>
            <p:nvPr/>
          </p:nvSpPr>
          <p:spPr>
            <a:xfrm rot="19283381">
              <a:off x="4546297" y="3138289"/>
              <a:ext cx="1163211" cy="1718167"/>
            </a:xfrm>
            <a:custGeom>
              <a:avLst/>
              <a:gdLst>
                <a:gd name="connsiteX0" fmla="*/ 917433 w 1727203"/>
                <a:gd name="connsiteY0" fmla="*/ 0 h 2551233"/>
                <a:gd name="connsiteX1" fmla="*/ 1727203 w 1727203"/>
                <a:gd name="connsiteY1" fmla="*/ 2551233 h 2551233"/>
                <a:gd name="connsiteX2" fmla="*/ 0 w 1727203"/>
                <a:gd name="connsiteY2" fmla="*/ 2551233 h 2551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27203" h="2551233">
                  <a:moveTo>
                    <a:pt x="917433" y="0"/>
                  </a:moveTo>
                  <a:lnTo>
                    <a:pt x="1727203" y="2551233"/>
                  </a:lnTo>
                  <a:lnTo>
                    <a:pt x="0" y="2551233"/>
                  </a:ln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24583" name="组合 14"/>
          <p:cNvGrpSpPr/>
          <p:nvPr/>
        </p:nvGrpSpPr>
        <p:grpSpPr>
          <a:xfrm>
            <a:off x="4413250" y="2281238"/>
            <a:ext cx="1314450" cy="368300"/>
            <a:chOff x="4676453" y="3092202"/>
            <a:chExt cx="1315188" cy="368063"/>
          </a:xfrm>
        </p:grpSpPr>
        <p:sp>
          <p:nvSpPr>
            <p:cNvPr id="24584" name="矩形 15"/>
            <p:cNvSpPr/>
            <p:nvPr/>
          </p:nvSpPr>
          <p:spPr>
            <a:xfrm>
              <a:off x="4676453" y="3092202"/>
              <a:ext cx="472309" cy="368063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lstStyle/>
            <a:p>
              <a:pPr algn="just"/>
              <a:r>
                <a:rPr lang="en-US" altLang="zh-CN" b="1" dirty="0">
                  <a:solidFill>
                    <a:schemeClr val="bg1"/>
                  </a:solidFill>
                  <a:latin typeface="Microsoft YaHei" pitchFamily="34" charset="-122"/>
                  <a:ea typeface="Microsoft YaHei" pitchFamily="34" charset="-122"/>
                </a:rPr>
                <a:t>A</a:t>
              </a:r>
            </a:p>
          </p:txBody>
        </p:sp>
        <p:sp>
          <p:nvSpPr>
            <p:cNvPr id="24585" name="矩形 16"/>
            <p:cNvSpPr/>
            <p:nvPr/>
          </p:nvSpPr>
          <p:spPr>
            <a:xfrm>
              <a:off x="4879669" y="3135989"/>
              <a:ext cx="1111972" cy="30650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0">
              <a:spAutoFit/>
            </a:bodyPr>
            <a:lstStyle/>
            <a:p>
              <a:pPr algn="just"/>
              <a:r>
                <a:rPr lang="en-IN" altLang="zh-CN" sz="1400" b="1" dirty="0">
                  <a:solidFill>
                    <a:schemeClr val="bg1"/>
                  </a:solidFill>
                  <a:latin typeface="Microsoft YaHei" pitchFamily="34" charset="-122"/>
                  <a:ea typeface="Microsoft YaHei" pitchFamily="34" charset="-122"/>
                </a:rPr>
                <a:t>.</a:t>
              </a:r>
              <a:r>
                <a:rPr lang="zh-CN" altLang="en-US" sz="1400" b="1" dirty="0">
                  <a:solidFill>
                    <a:schemeClr val="bg1"/>
                  </a:solidFill>
                  <a:latin typeface="Microsoft YaHei" pitchFamily="34" charset="-122"/>
                  <a:ea typeface="Microsoft YaHei" pitchFamily="34" charset="-122"/>
                </a:rPr>
                <a:t> </a:t>
              </a:r>
              <a:r>
                <a:rPr lang="en-IN" altLang="zh-CN" sz="1400" b="1" dirty="0">
                  <a:solidFill>
                    <a:schemeClr val="bg1"/>
                  </a:solidFill>
                  <a:latin typeface="Microsoft YaHei" pitchFamily="34" charset="-122"/>
                  <a:ea typeface="Microsoft YaHei" pitchFamily="34" charset="-122"/>
                </a:rPr>
                <a:t>SIMPLE</a:t>
              </a:r>
              <a:endParaRPr lang="zh-CN" altLang="en-US" sz="1400" b="1" dirty="0">
                <a:solidFill>
                  <a:schemeClr val="bg1"/>
                </a:solidFill>
                <a:latin typeface="Microsoft YaHei" pitchFamily="34" charset="-122"/>
                <a:ea typeface="Microsoft YaHei" pitchFamily="34" charset="-122"/>
              </a:endParaRPr>
            </a:p>
          </p:txBody>
        </p:sp>
      </p:grpSp>
      <p:grpSp>
        <p:nvGrpSpPr>
          <p:cNvPr id="24586" name="组合 17"/>
          <p:cNvGrpSpPr/>
          <p:nvPr/>
        </p:nvGrpSpPr>
        <p:grpSpPr>
          <a:xfrm>
            <a:off x="5968999" y="2036763"/>
            <a:ext cx="1665428" cy="344539"/>
            <a:chOff x="4698045" y="3092202"/>
            <a:chExt cx="1665558" cy="344955"/>
          </a:xfrm>
        </p:grpSpPr>
        <p:sp>
          <p:nvSpPr>
            <p:cNvPr id="24587" name="矩形 18"/>
            <p:cNvSpPr/>
            <p:nvPr/>
          </p:nvSpPr>
          <p:spPr>
            <a:xfrm>
              <a:off x="4698045" y="3092202"/>
              <a:ext cx="472309" cy="336968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lstStyle/>
            <a:p>
              <a:pPr algn="just"/>
              <a:r>
                <a:rPr lang="en-US" altLang="zh-CN" sz="1600" b="1" dirty="0">
                  <a:solidFill>
                    <a:schemeClr val="bg1"/>
                  </a:solidFill>
                  <a:latin typeface="Microsoft YaHei" pitchFamily="34" charset="-122"/>
                  <a:ea typeface="Microsoft YaHei" pitchFamily="34" charset="-122"/>
                </a:rPr>
                <a:t>B</a:t>
              </a:r>
            </a:p>
          </p:txBody>
        </p:sp>
        <p:sp>
          <p:nvSpPr>
            <p:cNvPr id="24588" name="矩形 19"/>
            <p:cNvSpPr/>
            <p:nvPr/>
          </p:nvSpPr>
          <p:spPr>
            <a:xfrm>
              <a:off x="4960320" y="3129008"/>
              <a:ext cx="1403283" cy="30814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0">
              <a:spAutoFit/>
            </a:bodyPr>
            <a:lstStyle/>
            <a:p>
              <a:pPr algn="just"/>
              <a:r>
                <a:rPr lang="en-IN" altLang="zh-CN" sz="1400" b="1" dirty="0">
                  <a:solidFill>
                    <a:schemeClr val="bg1"/>
                  </a:solidFill>
                  <a:latin typeface="Microsoft YaHei" pitchFamily="34" charset="-122"/>
                  <a:ea typeface="Microsoft YaHei" pitchFamily="34" charset="-122"/>
                </a:rPr>
                <a:t>TRACKING</a:t>
              </a:r>
              <a:endParaRPr lang="zh-CN" altLang="en-US" sz="1400" b="1" dirty="0">
                <a:solidFill>
                  <a:schemeClr val="bg1"/>
                </a:solidFill>
                <a:latin typeface="Microsoft YaHei" pitchFamily="34" charset="-122"/>
                <a:ea typeface="Microsoft YaHei" pitchFamily="34" charset="-122"/>
              </a:endParaRPr>
            </a:p>
          </p:txBody>
        </p:sp>
      </p:grpSp>
      <p:grpSp>
        <p:nvGrpSpPr>
          <p:cNvPr id="24589" name="组合 20"/>
          <p:cNvGrpSpPr/>
          <p:nvPr/>
        </p:nvGrpSpPr>
        <p:grpSpPr>
          <a:xfrm>
            <a:off x="6638924" y="2690816"/>
            <a:ext cx="1373504" cy="312222"/>
            <a:chOff x="4600979" y="3124566"/>
            <a:chExt cx="1371905" cy="312021"/>
          </a:xfrm>
        </p:grpSpPr>
        <p:sp>
          <p:nvSpPr>
            <p:cNvPr id="24590" name="矩形 21"/>
            <p:cNvSpPr/>
            <p:nvPr/>
          </p:nvSpPr>
          <p:spPr>
            <a:xfrm>
              <a:off x="4600979" y="3124566"/>
              <a:ext cx="472309" cy="306508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lstStyle/>
            <a:p>
              <a:pPr algn="just"/>
              <a:r>
                <a:rPr lang="en-US" altLang="zh-CN" sz="1400" b="1" dirty="0">
                  <a:solidFill>
                    <a:schemeClr val="bg1"/>
                  </a:solidFill>
                  <a:latin typeface="Microsoft YaHei" pitchFamily="34" charset="-122"/>
                  <a:ea typeface="Microsoft YaHei" pitchFamily="34" charset="-122"/>
                </a:rPr>
                <a:t>C</a:t>
              </a:r>
            </a:p>
          </p:txBody>
        </p:sp>
        <p:sp>
          <p:nvSpPr>
            <p:cNvPr id="24591" name="矩形 22"/>
            <p:cNvSpPr/>
            <p:nvPr/>
          </p:nvSpPr>
          <p:spPr>
            <a:xfrm>
              <a:off x="4805845" y="3129008"/>
              <a:ext cx="1167039" cy="30757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0">
              <a:spAutoFit/>
            </a:bodyPr>
            <a:lstStyle/>
            <a:p>
              <a:pPr algn="just"/>
              <a:r>
                <a:rPr lang="en-IN" altLang="zh-CN" sz="1400" b="1" dirty="0">
                  <a:solidFill>
                    <a:schemeClr val="bg1"/>
                  </a:solidFill>
                  <a:latin typeface="Microsoft YaHei" pitchFamily="34" charset="-122"/>
                  <a:ea typeface="Microsoft YaHei" pitchFamily="34" charset="-122"/>
                </a:rPr>
                <a:t>AUDITING</a:t>
              </a:r>
              <a:endParaRPr lang="zh-CN" altLang="en-US" sz="1400" b="1" dirty="0">
                <a:solidFill>
                  <a:schemeClr val="bg1"/>
                </a:solidFill>
                <a:latin typeface="Microsoft YaHei" pitchFamily="34" charset="-122"/>
                <a:ea typeface="Microsoft YaHei" pitchFamily="34" charset="-122"/>
              </a:endParaRPr>
            </a:p>
          </p:txBody>
        </p:sp>
      </p:grpSp>
      <p:grpSp>
        <p:nvGrpSpPr>
          <p:cNvPr id="24592" name="组合 23"/>
          <p:cNvGrpSpPr/>
          <p:nvPr/>
        </p:nvGrpSpPr>
        <p:grpSpPr>
          <a:xfrm>
            <a:off x="5716588" y="4144964"/>
            <a:ext cx="1352550" cy="527665"/>
            <a:chOff x="4611677" y="3156930"/>
            <a:chExt cx="1352656" cy="527324"/>
          </a:xfrm>
        </p:grpSpPr>
        <p:sp>
          <p:nvSpPr>
            <p:cNvPr id="24593" name="矩形 26"/>
            <p:cNvSpPr/>
            <p:nvPr/>
          </p:nvSpPr>
          <p:spPr>
            <a:xfrm>
              <a:off x="4611677" y="3156930"/>
              <a:ext cx="472309" cy="306507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lstStyle/>
            <a:p>
              <a:pPr algn="just"/>
              <a:r>
                <a:rPr lang="en-US" altLang="zh-CN" sz="1400" b="1" dirty="0">
                  <a:solidFill>
                    <a:schemeClr val="bg1"/>
                  </a:solidFill>
                  <a:latin typeface="Microsoft YaHei" pitchFamily="34" charset="-122"/>
                  <a:ea typeface="Microsoft YaHei" pitchFamily="34" charset="-122"/>
                </a:rPr>
                <a:t>D</a:t>
              </a:r>
            </a:p>
          </p:txBody>
        </p:sp>
        <p:sp>
          <p:nvSpPr>
            <p:cNvPr id="24594" name="矩形 27"/>
            <p:cNvSpPr/>
            <p:nvPr/>
          </p:nvSpPr>
          <p:spPr>
            <a:xfrm>
              <a:off x="4856171" y="3161372"/>
              <a:ext cx="1108162" cy="52288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0">
              <a:spAutoFit/>
            </a:bodyPr>
            <a:lstStyle/>
            <a:p>
              <a:pPr algn="just"/>
              <a:r>
                <a:rPr lang="en-IN" altLang="zh-CN" sz="1400" b="1" dirty="0">
                  <a:solidFill>
                    <a:schemeClr val="bg1"/>
                  </a:solidFill>
                  <a:latin typeface="Microsoft YaHei" pitchFamily="34" charset="-122"/>
                  <a:ea typeface="Microsoft YaHei" pitchFamily="34" charset="-122"/>
                </a:rPr>
                <a:t>DATA LOGGING</a:t>
              </a:r>
              <a:endParaRPr lang="zh-CN" altLang="en-US" sz="1400" b="1" dirty="0">
                <a:solidFill>
                  <a:schemeClr val="bg1"/>
                </a:solidFill>
                <a:latin typeface="Microsoft YaHei" pitchFamily="34" charset="-122"/>
                <a:ea typeface="Microsoft YaHei" pitchFamily="34" charset="-122"/>
              </a:endParaRPr>
            </a:p>
          </p:txBody>
        </p:sp>
      </p:grpSp>
      <p:grpSp>
        <p:nvGrpSpPr>
          <p:cNvPr id="24595" name="组合 28"/>
          <p:cNvGrpSpPr/>
          <p:nvPr/>
        </p:nvGrpSpPr>
        <p:grpSpPr>
          <a:xfrm>
            <a:off x="4110853" y="3085116"/>
            <a:ext cx="2160642" cy="953463"/>
            <a:chOff x="4109337" y="2878878"/>
            <a:chExt cx="2162896" cy="726092"/>
          </a:xfrm>
        </p:grpSpPr>
        <p:sp>
          <p:nvSpPr>
            <p:cNvPr id="24596" name="矩形 29"/>
            <p:cNvSpPr/>
            <p:nvPr/>
          </p:nvSpPr>
          <p:spPr>
            <a:xfrm>
              <a:off x="4109337" y="2878878"/>
              <a:ext cx="472309" cy="306507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lstStyle/>
            <a:p>
              <a:pPr algn="just"/>
              <a:r>
                <a:rPr lang="en-US" altLang="zh-CN" sz="1400" b="1" dirty="0">
                  <a:solidFill>
                    <a:schemeClr val="bg1"/>
                  </a:solidFill>
                  <a:latin typeface="Microsoft YaHei" pitchFamily="34" charset="-122"/>
                  <a:ea typeface="Microsoft YaHei" pitchFamily="34" charset="-122"/>
                </a:rPr>
                <a:t>E</a:t>
              </a:r>
            </a:p>
          </p:txBody>
        </p:sp>
        <p:sp>
          <p:nvSpPr>
            <p:cNvPr id="24597" name="矩形 30"/>
            <p:cNvSpPr/>
            <p:nvPr/>
          </p:nvSpPr>
          <p:spPr>
            <a:xfrm>
              <a:off x="4589167" y="3253398"/>
              <a:ext cx="1683066" cy="35157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0">
              <a:spAutoFit/>
            </a:bodyPr>
            <a:lstStyle/>
            <a:p>
              <a:pPr algn="just"/>
              <a:r>
                <a:rPr lang="en-IN" altLang="zh-CN" sz="1200" b="1" dirty="0">
                  <a:solidFill>
                    <a:schemeClr val="bg1"/>
                  </a:solidFill>
                  <a:latin typeface="Microsoft YaHei" pitchFamily="34" charset="-122"/>
                  <a:ea typeface="Microsoft YaHei" pitchFamily="34" charset="-122"/>
                </a:rPr>
                <a:t>TEMPERATURE</a:t>
              </a:r>
              <a:r>
                <a:rPr lang="zh-CN" altLang="en-US" sz="1200" b="1" dirty="0">
                  <a:solidFill>
                    <a:schemeClr val="bg1"/>
                  </a:solidFill>
                  <a:latin typeface="Microsoft YaHei" pitchFamily="34" charset="-122"/>
                  <a:ea typeface="Microsoft YaHei" pitchFamily="34" charset="-122"/>
                </a:rPr>
                <a:t> </a:t>
              </a:r>
              <a:r>
                <a:rPr lang="en-IN" altLang="zh-CN" sz="1200" b="1" dirty="0">
                  <a:solidFill>
                    <a:schemeClr val="bg1"/>
                  </a:solidFill>
                  <a:latin typeface="Microsoft YaHei" pitchFamily="34" charset="-122"/>
                  <a:ea typeface="Microsoft YaHei" pitchFamily="34" charset="-122"/>
                </a:rPr>
                <a:t>SENSOR</a:t>
              </a:r>
              <a:endParaRPr lang="zh-CN" altLang="en-US" sz="1200" b="1" dirty="0">
                <a:solidFill>
                  <a:schemeClr val="bg1"/>
                </a:solidFill>
                <a:latin typeface="Microsoft YaHei" pitchFamily="34" charset="-122"/>
                <a:ea typeface="Microsoft YaHei" pitchFamily="34" charset="-122"/>
              </a:endParaRPr>
            </a:p>
          </p:txBody>
        </p:sp>
      </p:grpSp>
      <p:cxnSp>
        <p:nvCxnSpPr>
          <p:cNvPr id="32" name="直接连接符 31"/>
          <p:cNvCxnSpPr/>
          <p:nvPr/>
        </p:nvCxnSpPr>
        <p:spPr>
          <a:xfrm flipH="1">
            <a:off x="3236913" y="2481263"/>
            <a:ext cx="1077913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7818438" y="2465388"/>
            <a:ext cx="1169988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7307263" y="4584700"/>
            <a:ext cx="116840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34"/>
          <p:cNvCxnSpPr/>
          <p:nvPr/>
        </p:nvCxnSpPr>
        <p:spPr>
          <a:xfrm>
            <a:off x="6281738" y="4643438"/>
            <a:ext cx="0" cy="557213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/>
        </p:nvCxnSpPr>
        <p:spPr>
          <a:xfrm flipH="1">
            <a:off x="3824288" y="4608513"/>
            <a:ext cx="107950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矩形 36"/>
          <p:cNvSpPr/>
          <p:nvPr/>
        </p:nvSpPr>
        <p:spPr>
          <a:xfrm>
            <a:off x="1222375" y="2020888"/>
            <a:ext cx="203041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IN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icrosoft YaHei" pitchFamily="34" charset="-122"/>
                <a:ea typeface="Microsoft YaHei" pitchFamily="34" charset="-122"/>
                <a:cs typeface="+mn-cs"/>
                <a:sym typeface="+mn-ea"/>
              </a:rPr>
              <a:t>Can be used by anyone who wishes to use the cold supply chain.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Microsoft YaHei" pitchFamily="34" charset="-122"/>
              <a:ea typeface="Microsoft YaHei" pitchFamily="34" charset="-122"/>
              <a:cs typeface="+mn-cs"/>
              <a:sym typeface="+mn-ea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9029700" y="2020888"/>
            <a:ext cx="204152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IN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icrosoft YaHei" pitchFamily="34" charset="-122"/>
                <a:ea typeface="Microsoft YaHei" pitchFamily="34" charset="-122"/>
                <a:cs typeface="+mn-cs"/>
                <a:sym typeface="+mn-ea"/>
              </a:rPr>
              <a:t>Easily tracks the shipment and alerts.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Microsoft YaHei" pitchFamily="34" charset="-122"/>
              <a:ea typeface="Microsoft YaHei" pitchFamily="34" charset="-122"/>
              <a:cs typeface="+mn-cs"/>
              <a:sym typeface="+mn-ea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8531225" y="4116388"/>
            <a:ext cx="198755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IN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itchFamily="34" charset="-122"/>
                <a:ea typeface="Microsoft YaHei" pitchFamily="34" charset="-122"/>
                <a:sym typeface="+mn-ea"/>
              </a:rPr>
              <a:t>Audits the data throughout the shipment.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Microsoft YaHei" pitchFamily="34" charset="-122"/>
              <a:ea typeface="Microsoft YaHei" pitchFamily="34" charset="-122"/>
              <a:cs typeface="+mn-cs"/>
              <a:sym typeface="+mn-ea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1306512" y="4144963"/>
            <a:ext cx="2374901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IN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itchFamily="34" charset="-122"/>
                <a:ea typeface="Microsoft YaHei" pitchFamily="34" charset="-122"/>
                <a:sym typeface="+mn-ea"/>
              </a:rPr>
              <a:t>Temperature sensing device is implemented through	which temperature/humidity can be recorded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Microsoft YaHei" pitchFamily="34" charset="-122"/>
              <a:ea typeface="Microsoft YaHei" pitchFamily="34" charset="-122"/>
              <a:cs typeface="+mn-cs"/>
              <a:sym typeface="+mn-ea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5430838" y="5316538"/>
            <a:ext cx="188753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IN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itchFamily="34" charset="-122"/>
                <a:ea typeface="Microsoft YaHei" pitchFamily="34" charset="-122"/>
                <a:sym typeface="+mn-ea"/>
              </a:rPr>
              <a:t>Entering of the collected 	data through the sensor.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Microsoft YaHei" pitchFamily="34" charset="-122"/>
              <a:ea typeface="Microsoft YaHei" pitchFamily="34" charset="-122"/>
              <a:cs typeface="+mn-cs"/>
              <a:sym typeface="+mn-ea"/>
            </a:endParaRPr>
          </a:p>
        </p:txBody>
      </p:sp>
      <p:sp>
        <p:nvSpPr>
          <p:cNvPr id="24608" name="文本框 1"/>
          <p:cNvSpPr txBox="1"/>
          <p:nvPr/>
        </p:nvSpPr>
        <p:spPr>
          <a:xfrm>
            <a:off x="1306512" y="374650"/>
            <a:ext cx="7681913" cy="46166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r>
              <a:rPr lang="en-US" altLang="zh-CN" sz="2400" b="1" dirty="0">
                <a:solidFill>
                  <a:srgbClr val="262626"/>
                </a:solidFill>
                <a:latin typeface="Microsoft YaHei" pitchFamily="34" charset="-122"/>
                <a:ea typeface="Microsoft YaHei" pitchFamily="34" charset="-122"/>
              </a:rPr>
              <a:t>ADVANTAGES OF OUR PROTOTYPE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C68B8DB-DA86-0526-F4AC-CD5E1B237796}"/>
              </a:ext>
            </a:extLst>
          </p:cNvPr>
          <p:cNvSpPr txBox="1"/>
          <p:nvPr/>
        </p:nvSpPr>
        <p:spPr>
          <a:xfrm>
            <a:off x="4490576" y="3180560"/>
            <a:ext cx="357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>
                <a:solidFill>
                  <a:schemeClr val="bg1">
                    <a:lumMod val="95000"/>
                  </a:schemeClr>
                </a:solidFill>
              </a:rPr>
              <a:t>E.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72C8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0433050" y="6313488"/>
            <a:ext cx="1427163" cy="174625"/>
          </a:xfrm>
          <a:prstGeom prst="rect">
            <a:avLst/>
          </a:prstGeom>
          <a:solidFill>
            <a:srgbClr val="AEDD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1860213" y="6572250"/>
            <a:ext cx="198438" cy="200025"/>
          </a:xfrm>
          <a:prstGeom prst="rect">
            <a:avLst/>
          </a:prstGeom>
          <a:solidFill>
            <a:srgbClr val="E4F3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矩形 3"/>
          <p:cNvSpPr/>
          <p:nvPr/>
        </p:nvSpPr>
        <p:spPr>
          <a:xfrm rot="2672520">
            <a:off x="352425" y="411163"/>
            <a:ext cx="390525" cy="390525"/>
          </a:xfrm>
          <a:prstGeom prst="rect">
            <a:avLst/>
          </a:prstGeom>
          <a:solidFill>
            <a:srgbClr val="72C8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5" name="矩形 24"/>
          <p:cNvSpPr/>
          <p:nvPr/>
        </p:nvSpPr>
        <p:spPr>
          <a:xfrm rot="2672520">
            <a:off x="682625" y="411163"/>
            <a:ext cx="390525" cy="39052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12294" name="组合 8"/>
          <p:cNvGrpSpPr/>
          <p:nvPr/>
        </p:nvGrpSpPr>
        <p:grpSpPr>
          <a:xfrm>
            <a:off x="5173663" y="1044575"/>
            <a:ext cx="1182687" cy="1281113"/>
            <a:chOff x="7369556" y="1403950"/>
            <a:chExt cx="1182913" cy="1281192"/>
          </a:xfrm>
        </p:grpSpPr>
        <p:grpSp>
          <p:nvGrpSpPr>
            <p:cNvPr id="12295" name="组合 9"/>
            <p:cNvGrpSpPr/>
            <p:nvPr/>
          </p:nvGrpSpPr>
          <p:grpSpPr>
            <a:xfrm>
              <a:off x="7369556" y="1403950"/>
              <a:ext cx="1182913" cy="1281192"/>
              <a:chOff x="8011886" y="1882922"/>
              <a:chExt cx="1182913" cy="1281192"/>
            </a:xfrm>
          </p:grpSpPr>
          <p:sp>
            <p:nvSpPr>
              <p:cNvPr id="12" name="椭圆 11"/>
              <p:cNvSpPr/>
              <p:nvPr/>
            </p:nvSpPr>
            <p:spPr>
              <a:xfrm>
                <a:off x="8011886" y="2061029"/>
                <a:ext cx="1103085" cy="1103085"/>
              </a:xfrm>
              <a:prstGeom prst="ellipse">
                <a:avLst/>
              </a:prstGeom>
              <a:solidFill>
                <a:srgbClr val="72C8D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3" name="椭圆 12"/>
              <p:cNvSpPr/>
              <p:nvPr/>
            </p:nvSpPr>
            <p:spPr>
              <a:xfrm>
                <a:off x="8766629" y="2048729"/>
                <a:ext cx="348342" cy="348342"/>
              </a:xfrm>
              <a:prstGeom prst="ellipse">
                <a:avLst/>
              </a:prstGeom>
              <a:solidFill>
                <a:srgbClr val="72C8D5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4" name="椭圆 13"/>
              <p:cNvSpPr/>
              <p:nvPr/>
            </p:nvSpPr>
            <p:spPr>
              <a:xfrm>
                <a:off x="9035142" y="1882922"/>
                <a:ext cx="159657" cy="159657"/>
              </a:xfrm>
              <a:prstGeom prst="ellipse">
                <a:avLst/>
              </a:prstGeom>
              <a:solidFill>
                <a:srgbClr val="72C8D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</p:grpSp>
        <p:sp>
          <p:nvSpPr>
            <p:cNvPr id="12299" name="文本框 10"/>
            <p:cNvSpPr txBox="1"/>
            <p:nvPr/>
          </p:nvSpPr>
          <p:spPr>
            <a:xfrm>
              <a:off x="7536447" y="1807205"/>
              <a:ext cx="787423" cy="646331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lstStyle/>
            <a:p>
              <a:r>
                <a:rPr lang="en-US" altLang="zh-CN" sz="3600" b="1" dirty="0">
                  <a:solidFill>
                    <a:srgbClr val="FFFFFF"/>
                  </a:solidFill>
                  <a:latin typeface="Microsoft YaHei" pitchFamily="34" charset="-122"/>
                  <a:ea typeface="Microsoft YaHei" pitchFamily="34" charset="-122"/>
                </a:rPr>
                <a:t>01</a:t>
              </a:r>
              <a:endParaRPr lang="zh-CN" altLang="en-US" sz="3600" b="1" dirty="0">
                <a:solidFill>
                  <a:srgbClr val="FFFFFF"/>
                </a:solidFill>
                <a:latin typeface="Microsoft YaHei" pitchFamily="34" charset="-122"/>
                <a:ea typeface="Microsoft YaHei" pitchFamily="34" charset="-122"/>
              </a:endParaRPr>
            </a:p>
          </p:txBody>
        </p:sp>
      </p:grpSp>
      <p:grpSp>
        <p:nvGrpSpPr>
          <p:cNvPr id="12300" name="组合 14"/>
          <p:cNvGrpSpPr/>
          <p:nvPr/>
        </p:nvGrpSpPr>
        <p:grpSpPr>
          <a:xfrm>
            <a:off x="5173663" y="2852738"/>
            <a:ext cx="1182687" cy="1281112"/>
            <a:chOff x="7369556" y="1403950"/>
            <a:chExt cx="1182913" cy="1281192"/>
          </a:xfrm>
        </p:grpSpPr>
        <p:grpSp>
          <p:nvGrpSpPr>
            <p:cNvPr id="12301" name="组合 15"/>
            <p:cNvGrpSpPr/>
            <p:nvPr/>
          </p:nvGrpSpPr>
          <p:grpSpPr>
            <a:xfrm>
              <a:off x="7369556" y="1403950"/>
              <a:ext cx="1182913" cy="1281192"/>
              <a:chOff x="8011886" y="1882922"/>
              <a:chExt cx="1182913" cy="1281192"/>
            </a:xfrm>
          </p:grpSpPr>
          <p:sp>
            <p:nvSpPr>
              <p:cNvPr id="18" name="椭圆 17"/>
              <p:cNvSpPr/>
              <p:nvPr/>
            </p:nvSpPr>
            <p:spPr>
              <a:xfrm>
                <a:off x="8011886" y="2061029"/>
                <a:ext cx="1103085" cy="110308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9" name="椭圆 18"/>
              <p:cNvSpPr/>
              <p:nvPr/>
            </p:nvSpPr>
            <p:spPr>
              <a:xfrm>
                <a:off x="8766629" y="2048729"/>
                <a:ext cx="348342" cy="34834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0" name="椭圆 19"/>
              <p:cNvSpPr/>
              <p:nvPr/>
            </p:nvSpPr>
            <p:spPr>
              <a:xfrm>
                <a:off x="9035142" y="1882922"/>
                <a:ext cx="159657" cy="159657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</p:grpSp>
        <p:sp>
          <p:nvSpPr>
            <p:cNvPr id="12305" name="文本框 16"/>
            <p:cNvSpPr txBox="1"/>
            <p:nvPr/>
          </p:nvSpPr>
          <p:spPr>
            <a:xfrm>
              <a:off x="7536447" y="1807205"/>
              <a:ext cx="787423" cy="646331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lstStyle/>
            <a:p>
              <a:r>
                <a:rPr lang="en-US" altLang="zh-CN" sz="3600" b="1" dirty="0">
                  <a:solidFill>
                    <a:srgbClr val="FFFFFF"/>
                  </a:solidFill>
                  <a:latin typeface="Microsoft YaHei" pitchFamily="34" charset="-122"/>
                  <a:ea typeface="Microsoft YaHei" pitchFamily="34" charset="-122"/>
                </a:rPr>
                <a:t>02</a:t>
              </a:r>
              <a:endParaRPr lang="zh-CN" altLang="en-US" sz="3600" b="1" dirty="0">
                <a:solidFill>
                  <a:srgbClr val="FFFFFF"/>
                </a:solidFill>
                <a:latin typeface="Microsoft YaHei" pitchFamily="34" charset="-122"/>
                <a:ea typeface="Microsoft YaHei" pitchFamily="34" charset="-122"/>
              </a:endParaRPr>
            </a:p>
          </p:txBody>
        </p:sp>
      </p:grpSp>
      <p:grpSp>
        <p:nvGrpSpPr>
          <p:cNvPr id="12306" name="组合 20"/>
          <p:cNvGrpSpPr/>
          <p:nvPr/>
        </p:nvGrpSpPr>
        <p:grpSpPr>
          <a:xfrm>
            <a:off x="5173663" y="4662488"/>
            <a:ext cx="1182687" cy="1281112"/>
            <a:chOff x="7369556" y="1403950"/>
            <a:chExt cx="1182913" cy="1281192"/>
          </a:xfrm>
        </p:grpSpPr>
        <p:grpSp>
          <p:nvGrpSpPr>
            <p:cNvPr id="12307" name="组合 21"/>
            <p:cNvGrpSpPr/>
            <p:nvPr/>
          </p:nvGrpSpPr>
          <p:grpSpPr>
            <a:xfrm>
              <a:off x="7369556" y="1403950"/>
              <a:ext cx="1182913" cy="1281192"/>
              <a:chOff x="8011886" y="1882922"/>
              <a:chExt cx="1182913" cy="1281192"/>
            </a:xfrm>
          </p:grpSpPr>
          <p:sp>
            <p:nvSpPr>
              <p:cNvPr id="24" name="椭圆 23"/>
              <p:cNvSpPr/>
              <p:nvPr/>
            </p:nvSpPr>
            <p:spPr>
              <a:xfrm>
                <a:off x="8011886" y="2061029"/>
                <a:ext cx="1103085" cy="1103085"/>
              </a:xfrm>
              <a:prstGeom prst="ellipse">
                <a:avLst/>
              </a:prstGeom>
              <a:solidFill>
                <a:srgbClr val="72C8D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7" name="椭圆 26"/>
              <p:cNvSpPr/>
              <p:nvPr/>
            </p:nvSpPr>
            <p:spPr>
              <a:xfrm>
                <a:off x="8766629" y="2048729"/>
                <a:ext cx="348342" cy="348342"/>
              </a:xfrm>
              <a:prstGeom prst="ellipse">
                <a:avLst/>
              </a:prstGeom>
              <a:solidFill>
                <a:srgbClr val="72C8D5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8" name="椭圆 27"/>
              <p:cNvSpPr/>
              <p:nvPr/>
            </p:nvSpPr>
            <p:spPr>
              <a:xfrm>
                <a:off x="9035142" y="1882922"/>
                <a:ext cx="159657" cy="159657"/>
              </a:xfrm>
              <a:prstGeom prst="ellipse">
                <a:avLst/>
              </a:prstGeom>
              <a:solidFill>
                <a:srgbClr val="72C8D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</p:grpSp>
        <p:sp>
          <p:nvSpPr>
            <p:cNvPr id="12311" name="文本框 22"/>
            <p:cNvSpPr txBox="1"/>
            <p:nvPr/>
          </p:nvSpPr>
          <p:spPr>
            <a:xfrm>
              <a:off x="7536447" y="1807205"/>
              <a:ext cx="787423" cy="646331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lstStyle/>
            <a:p>
              <a:r>
                <a:rPr lang="en-US" altLang="zh-CN" sz="3600" b="1" dirty="0">
                  <a:solidFill>
                    <a:srgbClr val="FFFFFF"/>
                  </a:solidFill>
                  <a:latin typeface="Microsoft YaHei" pitchFamily="34" charset="-122"/>
                  <a:ea typeface="Microsoft YaHei" pitchFamily="34" charset="-122"/>
                </a:rPr>
                <a:t>03</a:t>
              </a:r>
              <a:endParaRPr lang="zh-CN" altLang="en-US" sz="3600" b="1" dirty="0">
                <a:solidFill>
                  <a:srgbClr val="FFFFFF"/>
                </a:solidFill>
                <a:latin typeface="Microsoft YaHei" pitchFamily="34" charset="-122"/>
                <a:ea typeface="Microsoft YaHei" pitchFamily="34" charset="-122"/>
              </a:endParaRPr>
            </a:p>
          </p:txBody>
        </p:sp>
      </p:grpSp>
      <p:sp>
        <p:nvSpPr>
          <p:cNvPr id="12312" name="矩形 28"/>
          <p:cNvSpPr/>
          <p:nvPr/>
        </p:nvSpPr>
        <p:spPr>
          <a:xfrm>
            <a:off x="6512421" y="487980"/>
            <a:ext cx="5076466" cy="2062103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algn="just"/>
            <a:r>
              <a:rPr lang="en-US" sz="1600" dirty="0"/>
              <a:t>Transporting temperature-sensitive products, from food to vaccines poses a risk. The improper handling during the cold chain transport spoils food and renders medicines ineffective. It leads to concerns about the safety of consuming the products. In today’s logistics world, real-time tracking of the cold chain supply chain is in demand along with the international rollout of cold chain temperature monitoring with the IoT Technology. </a:t>
            </a:r>
            <a:endParaRPr lang="zh-CN" altLang="en-US" sz="1600" dirty="0">
              <a:solidFill>
                <a:srgbClr val="262626"/>
              </a:solidFill>
              <a:latin typeface="Microsoft YaHei" pitchFamily="34" charset="-122"/>
              <a:ea typeface="Microsoft YaHei" pitchFamily="34" charset="-122"/>
            </a:endParaRPr>
          </a:p>
        </p:txBody>
      </p:sp>
      <p:sp>
        <p:nvSpPr>
          <p:cNvPr id="12313" name="矩形 29"/>
          <p:cNvSpPr/>
          <p:nvPr/>
        </p:nvSpPr>
        <p:spPr>
          <a:xfrm>
            <a:off x="6544998" y="2812979"/>
            <a:ext cx="5204549" cy="1077218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algn="just"/>
            <a:r>
              <a:rPr lang="en-US" sz="1600" dirty="0"/>
              <a:t>We have tried to develop a prototype which can be implemented as a device with the application of more advanced components. This can be further implemented in larger scale with sufficient investment.</a:t>
            </a:r>
            <a:endParaRPr lang="zh-CN" altLang="en-US" sz="1600" dirty="0">
              <a:solidFill>
                <a:srgbClr val="262626"/>
              </a:solidFill>
              <a:latin typeface="Microsoft YaHei" pitchFamily="34" charset="-122"/>
              <a:ea typeface="Microsoft YaHei" pitchFamily="34" charset="-122"/>
            </a:endParaRPr>
          </a:p>
        </p:txBody>
      </p:sp>
      <p:sp>
        <p:nvSpPr>
          <p:cNvPr id="12314" name="矩形 30"/>
          <p:cNvSpPr/>
          <p:nvPr/>
        </p:nvSpPr>
        <p:spPr>
          <a:xfrm>
            <a:off x="6624812" y="4624524"/>
            <a:ext cx="5036246" cy="1323439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algn="just"/>
            <a:r>
              <a:rPr lang="en-US" sz="1600" dirty="0"/>
              <a:t>The team had a lot of insights in making this project. We learned a lot of things and we are grateful for the opportunity to work on this hackathon project. Through this we have a sufficient knowledge on cold supply chains and its applications.</a:t>
            </a:r>
            <a:endParaRPr lang="zh-CN" altLang="en-US" sz="1600" dirty="0">
              <a:solidFill>
                <a:srgbClr val="262626"/>
              </a:solidFill>
              <a:latin typeface="Microsoft YaHei" pitchFamily="34" charset="-122"/>
              <a:ea typeface="Microsoft YaHei" pitchFamily="34" charset="-122"/>
            </a:endParaRPr>
          </a:p>
        </p:txBody>
      </p:sp>
      <p:sp>
        <p:nvSpPr>
          <p:cNvPr id="12344" name="文本框 1"/>
          <p:cNvSpPr txBox="1"/>
          <p:nvPr/>
        </p:nvSpPr>
        <p:spPr>
          <a:xfrm>
            <a:off x="1306513" y="374650"/>
            <a:ext cx="3275012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r>
              <a:rPr lang="en-US" altLang="zh-CN" sz="2400" b="1" dirty="0">
                <a:solidFill>
                  <a:srgbClr val="262626"/>
                </a:solidFill>
                <a:latin typeface="Microsoft YaHei" pitchFamily="34" charset="-122"/>
                <a:ea typeface="Microsoft YaHei" pitchFamily="34" charset="-122"/>
              </a:rPr>
              <a:t>CONCLUSION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A17D7B-D507-C353-0943-700D005D7C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514" y="1694892"/>
            <a:ext cx="4514850" cy="299085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1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4963" y="1592263"/>
            <a:ext cx="3640137" cy="353536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矩形 5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72C8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0433050" y="6313488"/>
            <a:ext cx="1427163" cy="174625"/>
          </a:xfrm>
          <a:prstGeom prst="rect">
            <a:avLst/>
          </a:prstGeom>
          <a:solidFill>
            <a:srgbClr val="AEDD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1860213" y="6572250"/>
            <a:ext cx="198438" cy="200025"/>
          </a:xfrm>
          <a:prstGeom prst="rect">
            <a:avLst/>
          </a:prstGeom>
          <a:solidFill>
            <a:srgbClr val="E4F3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5125" name="组合 23"/>
          <p:cNvGrpSpPr/>
          <p:nvPr/>
        </p:nvGrpSpPr>
        <p:grpSpPr>
          <a:xfrm>
            <a:off x="1581150" y="1096963"/>
            <a:ext cx="3873500" cy="4586287"/>
            <a:chOff x="1581912" y="1069848"/>
            <a:chExt cx="3872951" cy="4585448"/>
          </a:xfrm>
        </p:grpSpPr>
        <p:cxnSp>
          <p:nvCxnSpPr>
            <p:cNvPr id="12" name="直接连接符 11"/>
            <p:cNvCxnSpPr/>
            <p:nvPr/>
          </p:nvCxnSpPr>
          <p:spPr>
            <a:xfrm flipH="1" flipV="1">
              <a:off x="3127248" y="1069848"/>
              <a:ext cx="786384" cy="786384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 flipV="1">
              <a:off x="1581912" y="1383982"/>
              <a:ext cx="1862138" cy="1862138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 flipV="1">
              <a:off x="2889504" y="3128618"/>
              <a:ext cx="2565359" cy="2526678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矩形 32"/>
          <p:cNvSpPr/>
          <p:nvPr/>
        </p:nvSpPr>
        <p:spPr>
          <a:xfrm rot="2678775">
            <a:off x="2654300" y="1195388"/>
            <a:ext cx="469900" cy="469900"/>
          </a:xfrm>
          <a:prstGeom prst="rect">
            <a:avLst/>
          </a:prstGeom>
          <a:solidFill>
            <a:srgbClr val="AEDD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4" name="矩形 33"/>
          <p:cNvSpPr/>
          <p:nvPr/>
        </p:nvSpPr>
        <p:spPr>
          <a:xfrm rot="2678775">
            <a:off x="4502150" y="2533650"/>
            <a:ext cx="730250" cy="730250"/>
          </a:xfrm>
          <a:prstGeom prst="rect">
            <a:avLst/>
          </a:prstGeom>
          <a:solidFill>
            <a:srgbClr val="72C8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5" name="矩形 34"/>
          <p:cNvSpPr/>
          <p:nvPr/>
        </p:nvSpPr>
        <p:spPr>
          <a:xfrm rot="2678775">
            <a:off x="1527175" y="3979863"/>
            <a:ext cx="393700" cy="393700"/>
          </a:xfrm>
          <a:prstGeom prst="rect">
            <a:avLst/>
          </a:prstGeom>
          <a:solidFill>
            <a:srgbClr val="E4F3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6" name="矩形 35"/>
          <p:cNvSpPr/>
          <p:nvPr/>
        </p:nvSpPr>
        <p:spPr>
          <a:xfrm rot="2678775">
            <a:off x="2925763" y="2306638"/>
            <a:ext cx="393700" cy="393700"/>
          </a:xfrm>
          <a:prstGeom prst="rect">
            <a:avLst/>
          </a:prstGeom>
          <a:solidFill>
            <a:srgbClr val="E4F3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7" name="矩形 36"/>
          <p:cNvSpPr/>
          <p:nvPr/>
        </p:nvSpPr>
        <p:spPr>
          <a:xfrm rot="2678775">
            <a:off x="411163" y="1131888"/>
            <a:ext cx="719138" cy="717550"/>
          </a:xfrm>
          <a:prstGeom prst="rect">
            <a:avLst/>
          </a:prstGeom>
          <a:solidFill>
            <a:srgbClr val="AEDD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8" name="矩形 37"/>
          <p:cNvSpPr/>
          <p:nvPr/>
        </p:nvSpPr>
        <p:spPr>
          <a:xfrm rot="2678775">
            <a:off x="3779838" y="5367338"/>
            <a:ext cx="514350" cy="514350"/>
          </a:xfrm>
          <a:prstGeom prst="rect">
            <a:avLst/>
          </a:prstGeom>
          <a:solidFill>
            <a:srgbClr val="E4F3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0" name="矩形 39"/>
          <p:cNvSpPr/>
          <p:nvPr/>
        </p:nvSpPr>
        <p:spPr>
          <a:xfrm rot="2678775">
            <a:off x="4849813" y="777875"/>
            <a:ext cx="1397000" cy="1397000"/>
          </a:xfrm>
          <a:prstGeom prst="rect">
            <a:avLst/>
          </a:prstGeom>
          <a:solidFill>
            <a:srgbClr val="72C8D5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9" name="矩形 38"/>
          <p:cNvSpPr/>
          <p:nvPr/>
        </p:nvSpPr>
        <p:spPr>
          <a:xfrm rot="2678775">
            <a:off x="4729163" y="736600"/>
            <a:ext cx="601663" cy="601663"/>
          </a:xfrm>
          <a:prstGeom prst="rect">
            <a:avLst/>
          </a:prstGeom>
          <a:solidFill>
            <a:srgbClr val="E4F3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5137" name="组合 10"/>
          <p:cNvGrpSpPr/>
          <p:nvPr/>
        </p:nvGrpSpPr>
        <p:grpSpPr>
          <a:xfrm>
            <a:off x="5416225" y="1394288"/>
            <a:ext cx="6640512" cy="2322512"/>
            <a:chOff x="4789226" y="2709025"/>
            <a:chExt cx="6640411" cy="2323090"/>
          </a:xfrm>
        </p:grpSpPr>
        <p:grpSp>
          <p:nvGrpSpPr>
            <p:cNvPr id="5138" name="组合 9"/>
            <p:cNvGrpSpPr/>
            <p:nvPr/>
          </p:nvGrpSpPr>
          <p:grpSpPr>
            <a:xfrm>
              <a:off x="6289909" y="2709025"/>
              <a:ext cx="5139728" cy="651396"/>
              <a:chOff x="6361759" y="2763621"/>
              <a:chExt cx="5139728" cy="651396"/>
            </a:xfrm>
          </p:grpSpPr>
          <p:sp>
            <p:nvSpPr>
              <p:cNvPr id="25" name="平行四边形 24"/>
              <p:cNvSpPr/>
              <p:nvPr/>
            </p:nvSpPr>
            <p:spPr>
              <a:xfrm>
                <a:off x="6361759" y="2763621"/>
                <a:ext cx="5139728" cy="651396"/>
              </a:xfrm>
              <a:prstGeom prst="parallelogram">
                <a:avLst>
                  <a:gd name="adj" fmla="val 103948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140" name="文本框 8"/>
              <p:cNvSpPr txBox="1"/>
              <p:nvPr/>
            </p:nvSpPr>
            <p:spPr>
              <a:xfrm>
                <a:off x="7287768" y="2858486"/>
                <a:ext cx="3712464" cy="52335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anchor="t" anchorCtr="0">
                <a:spAutoFit/>
              </a:bodyPr>
              <a:lstStyle/>
              <a:p>
                <a:r>
                  <a:rPr lang="en-US" altLang="zh-CN" sz="2800" b="1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scadia Code" panose="020B0609020000020004" pitchFamily="49" charset="0"/>
                  </a:rPr>
                  <a:t>1</a:t>
                </a:r>
                <a:r>
                  <a:rPr lang="zh-CN" altLang="en-US" sz="2800" b="1" dirty="0">
                    <a:solidFill>
                      <a:schemeClr val="bg1"/>
                    </a:solidFill>
                    <a:latin typeface="Cambria Math" panose="02040503050406030204" pitchFamily="18" charset="0"/>
                    <a:ea typeface="Microsoft YaHei" pitchFamily="34" charset="-122"/>
                    <a:cs typeface="Cascadia Code" panose="020B0609020000020004" pitchFamily="49" charset="0"/>
                  </a:rPr>
                  <a:t> .</a:t>
                </a:r>
                <a:r>
                  <a:rPr lang="en-US" altLang="zh-CN" sz="2800" b="1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scadia Code" panose="020B0609020000020004" pitchFamily="49" charset="0"/>
                  </a:rPr>
                  <a:t>SANYAM SHARMA</a:t>
                </a:r>
              </a:p>
            </p:txBody>
          </p:sp>
        </p:grpSp>
        <p:grpSp>
          <p:nvGrpSpPr>
            <p:cNvPr id="5141" name="组合 31"/>
            <p:cNvGrpSpPr/>
            <p:nvPr/>
          </p:nvGrpSpPr>
          <p:grpSpPr>
            <a:xfrm>
              <a:off x="5569514" y="3548309"/>
              <a:ext cx="5139728" cy="651396"/>
              <a:chOff x="6361759" y="2763621"/>
              <a:chExt cx="5139728" cy="651396"/>
            </a:xfrm>
          </p:grpSpPr>
          <p:sp>
            <p:nvSpPr>
              <p:cNvPr id="45" name="平行四边形 44"/>
              <p:cNvSpPr/>
              <p:nvPr/>
            </p:nvSpPr>
            <p:spPr>
              <a:xfrm>
                <a:off x="6361759" y="2763621"/>
                <a:ext cx="5139728" cy="651396"/>
              </a:xfrm>
              <a:prstGeom prst="parallelogram">
                <a:avLst>
                  <a:gd name="adj" fmla="val 103948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143" name="文本框 45"/>
              <p:cNvSpPr txBox="1"/>
              <p:nvPr/>
            </p:nvSpPr>
            <p:spPr>
              <a:xfrm>
                <a:off x="7287768" y="2858486"/>
                <a:ext cx="3712464" cy="52335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anchor="t" anchorCtr="0">
                <a:spAutoFit/>
              </a:bodyPr>
              <a:lstStyle/>
              <a:p>
                <a:r>
                  <a:rPr lang="en-US" altLang="zh-CN" sz="2800" b="1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2</a:t>
                </a:r>
                <a:r>
                  <a:rPr lang="zh-CN" altLang="en-US" sz="2800" b="1" dirty="0">
                    <a:solidFill>
                      <a:schemeClr val="bg1"/>
                    </a:solidFill>
                    <a:latin typeface="Cambria Math" panose="02040503050406030204" pitchFamily="18" charset="0"/>
                    <a:ea typeface="Microsoft YaHei" pitchFamily="34" charset="-122"/>
                  </a:rPr>
                  <a:t> .</a:t>
                </a:r>
                <a:r>
                  <a:rPr lang="en-US" altLang="zh-CN" sz="2800" b="1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SAPTAMI S D</a:t>
                </a:r>
              </a:p>
            </p:txBody>
          </p:sp>
        </p:grpSp>
        <p:grpSp>
          <p:nvGrpSpPr>
            <p:cNvPr id="5144" name="组合 46"/>
            <p:cNvGrpSpPr/>
            <p:nvPr/>
          </p:nvGrpSpPr>
          <p:grpSpPr>
            <a:xfrm>
              <a:off x="4789226" y="4380719"/>
              <a:ext cx="5139728" cy="651396"/>
              <a:chOff x="6361759" y="2763621"/>
              <a:chExt cx="5139728" cy="651396"/>
            </a:xfrm>
          </p:grpSpPr>
          <p:sp>
            <p:nvSpPr>
              <p:cNvPr id="48" name="平行四边形 47"/>
              <p:cNvSpPr/>
              <p:nvPr/>
            </p:nvSpPr>
            <p:spPr>
              <a:xfrm>
                <a:off x="6361759" y="2763621"/>
                <a:ext cx="5139728" cy="651396"/>
              </a:xfrm>
              <a:prstGeom prst="parallelogram">
                <a:avLst>
                  <a:gd name="adj" fmla="val 103948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146" name="文本框 48"/>
              <p:cNvSpPr txBox="1"/>
              <p:nvPr/>
            </p:nvSpPr>
            <p:spPr>
              <a:xfrm>
                <a:off x="7287768" y="2858486"/>
                <a:ext cx="3712464" cy="52335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anchor="t" anchorCtr="0">
                <a:spAutoFit/>
              </a:bodyPr>
              <a:lstStyle/>
              <a:p>
                <a:r>
                  <a:rPr lang="en-US" altLang="zh-CN" sz="2800" b="1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3</a:t>
                </a:r>
                <a:r>
                  <a:rPr lang="zh-CN" altLang="en-US" sz="2800" b="1" dirty="0">
                    <a:solidFill>
                      <a:schemeClr val="bg1"/>
                    </a:solidFill>
                    <a:latin typeface="Cambria Math" panose="02040503050406030204" pitchFamily="18" charset="0"/>
                    <a:ea typeface="Microsoft YaHei" pitchFamily="34" charset="-122"/>
                  </a:rPr>
                  <a:t> .</a:t>
                </a:r>
                <a:r>
                  <a:rPr lang="en-US" altLang="zh-CN" sz="2800" b="1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SINCHANA S</a:t>
                </a:r>
              </a:p>
            </p:txBody>
          </p:sp>
        </p:grpSp>
      </p:grpSp>
      <p:sp>
        <p:nvSpPr>
          <p:cNvPr id="4116" name="文本框 40"/>
          <p:cNvSpPr txBox="1"/>
          <p:nvPr/>
        </p:nvSpPr>
        <p:spPr>
          <a:xfrm>
            <a:off x="3221514" y="216309"/>
            <a:ext cx="8508371" cy="769441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algn="ctr"/>
            <a:r>
              <a:rPr lang="en-US" altLang="zh-CN" sz="4400" b="1" dirty="0">
                <a:solidFill>
                  <a:srgbClr val="72C8D5"/>
                </a:solidFill>
                <a:latin typeface="Microsoft YaHei" pitchFamily="34" charset="-122"/>
                <a:ea typeface="Microsoft YaHei" pitchFamily="34" charset="-122"/>
              </a:rPr>
              <a:t>				TEAM</a:t>
            </a:r>
          </a:p>
        </p:txBody>
      </p:sp>
      <p:sp>
        <p:nvSpPr>
          <p:cNvPr id="2" name="平行四边形 47"/>
          <p:cNvSpPr/>
          <p:nvPr/>
        </p:nvSpPr>
        <p:spPr>
          <a:xfrm>
            <a:off x="4604562" y="3947537"/>
            <a:ext cx="5139806" cy="651234"/>
          </a:xfrm>
          <a:prstGeom prst="parallelogram">
            <a:avLst>
              <a:gd name="adj" fmla="val 103948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IN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4. </a:t>
            </a:r>
            <a:r>
              <a:rPr lang="en-IN" altLang="zh-CN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SPOORTHY N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Cambria Math" panose="02040503050406030204" pitchFamily="18" charset="0"/>
            </a:endParaRPr>
          </a:p>
        </p:txBody>
      </p:sp>
      <p:sp>
        <p:nvSpPr>
          <p:cNvPr id="3" name="文本框 48"/>
          <p:cNvSpPr txBox="1"/>
          <p:nvPr/>
        </p:nvSpPr>
        <p:spPr>
          <a:xfrm>
            <a:off x="5100831" y="5203057"/>
            <a:ext cx="3712520" cy="52322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4</a:t>
            </a:r>
            <a:r>
              <a:rPr lang="zh-CN" altLang="en-US" sz="2800" b="1" dirty="0">
                <a:solidFill>
                  <a:schemeClr val="bg1"/>
                </a:solidFill>
                <a:latin typeface="Cambria Math" panose="02040503050406030204" pitchFamily="18" charset="0"/>
                <a:ea typeface="Microsoft YaHei" pitchFamily="34" charset="-122"/>
              </a:rPr>
              <a:t> .</a:t>
            </a:r>
            <a:r>
              <a:rPr lang="en-US" altLang="zh-CN" sz="2800" b="1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Spoorthy N</a:t>
            </a:r>
          </a:p>
        </p:txBody>
      </p:sp>
      <p:sp>
        <p:nvSpPr>
          <p:cNvPr id="4" name="平行四边形 47"/>
          <p:cNvSpPr/>
          <p:nvPr/>
        </p:nvSpPr>
        <p:spPr>
          <a:xfrm>
            <a:off x="3771266" y="4754204"/>
            <a:ext cx="5139806" cy="651234"/>
          </a:xfrm>
          <a:prstGeom prst="parallelogram">
            <a:avLst>
              <a:gd name="adj" fmla="val 103948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IN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5. </a:t>
            </a:r>
            <a:r>
              <a:rPr lang="en-IN" altLang="zh-CN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VARSHA T S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Cambria Math" panose="02040503050406030204" pitchFamily="18" charset="0"/>
            </a:endParaRPr>
          </a:p>
        </p:txBody>
      </p:sp>
      <p:sp>
        <p:nvSpPr>
          <p:cNvPr id="5" name="文本框 48"/>
          <p:cNvSpPr txBox="1"/>
          <p:nvPr/>
        </p:nvSpPr>
        <p:spPr>
          <a:xfrm>
            <a:off x="4239740" y="5965645"/>
            <a:ext cx="3712520" cy="52322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5 .Varsha T 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1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1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1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4963" y="1592263"/>
            <a:ext cx="3640137" cy="353536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矩形 5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72C8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0433050" y="6313488"/>
            <a:ext cx="1427163" cy="174625"/>
          </a:xfrm>
          <a:prstGeom prst="rect">
            <a:avLst/>
          </a:prstGeom>
          <a:solidFill>
            <a:srgbClr val="AEDD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1860213" y="6572250"/>
            <a:ext cx="198438" cy="200025"/>
          </a:xfrm>
          <a:prstGeom prst="rect">
            <a:avLst/>
          </a:prstGeom>
          <a:solidFill>
            <a:srgbClr val="E4F3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5125" name="组合 23"/>
          <p:cNvGrpSpPr/>
          <p:nvPr/>
        </p:nvGrpSpPr>
        <p:grpSpPr>
          <a:xfrm>
            <a:off x="1581150" y="1096963"/>
            <a:ext cx="3873500" cy="4586287"/>
            <a:chOff x="1581912" y="1069848"/>
            <a:chExt cx="3872951" cy="4585448"/>
          </a:xfrm>
        </p:grpSpPr>
        <p:cxnSp>
          <p:nvCxnSpPr>
            <p:cNvPr id="12" name="直接连接符 11"/>
            <p:cNvCxnSpPr/>
            <p:nvPr/>
          </p:nvCxnSpPr>
          <p:spPr>
            <a:xfrm flipH="1" flipV="1">
              <a:off x="3127248" y="1069848"/>
              <a:ext cx="786384" cy="786384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 flipV="1">
              <a:off x="1581912" y="1383982"/>
              <a:ext cx="1862138" cy="1862138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 flipV="1">
              <a:off x="2889504" y="3128618"/>
              <a:ext cx="2565359" cy="2526678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矩形 32"/>
          <p:cNvSpPr/>
          <p:nvPr/>
        </p:nvSpPr>
        <p:spPr>
          <a:xfrm rot="2678775">
            <a:off x="2654300" y="1195388"/>
            <a:ext cx="469900" cy="469900"/>
          </a:xfrm>
          <a:prstGeom prst="rect">
            <a:avLst/>
          </a:prstGeom>
          <a:solidFill>
            <a:srgbClr val="AEDD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4" name="矩形 33"/>
          <p:cNvSpPr/>
          <p:nvPr/>
        </p:nvSpPr>
        <p:spPr>
          <a:xfrm rot="2678775">
            <a:off x="4502150" y="2533650"/>
            <a:ext cx="730250" cy="730250"/>
          </a:xfrm>
          <a:prstGeom prst="rect">
            <a:avLst/>
          </a:prstGeom>
          <a:solidFill>
            <a:srgbClr val="72C8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5" name="矩形 34"/>
          <p:cNvSpPr/>
          <p:nvPr/>
        </p:nvSpPr>
        <p:spPr>
          <a:xfrm rot="2678775">
            <a:off x="1527175" y="3979863"/>
            <a:ext cx="393700" cy="393700"/>
          </a:xfrm>
          <a:prstGeom prst="rect">
            <a:avLst/>
          </a:prstGeom>
          <a:solidFill>
            <a:srgbClr val="E4F3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6" name="矩形 35"/>
          <p:cNvSpPr/>
          <p:nvPr/>
        </p:nvSpPr>
        <p:spPr>
          <a:xfrm rot="2678775">
            <a:off x="2925763" y="2306638"/>
            <a:ext cx="393700" cy="393700"/>
          </a:xfrm>
          <a:prstGeom prst="rect">
            <a:avLst/>
          </a:prstGeom>
          <a:solidFill>
            <a:srgbClr val="E4F3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7" name="矩形 36"/>
          <p:cNvSpPr/>
          <p:nvPr/>
        </p:nvSpPr>
        <p:spPr>
          <a:xfrm rot="2678775">
            <a:off x="411163" y="1131888"/>
            <a:ext cx="719138" cy="717550"/>
          </a:xfrm>
          <a:prstGeom prst="rect">
            <a:avLst/>
          </a:prstGeom>
          <a:solidFill>
            <a:srgbClr val="AEDD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8" name="矩形 37"/>
          <p:cNvSpPr/>
          <p:nvPr/>
        </p:nvSpPr>
        <p:spPr>
          <a:xfrm rot="2678775">
            <a:off x="3779838" y="5367338"/>
            <a:ext cx="514350" cy="514350"/>
          </a:xfrm>
          <a:prstGeom prst="rect">
            <a:avLst/>
          </a:prstGeom>
          <a:solidFill>
            <a:srgbClr val="E4F3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0" name="矩形 39"/>
          <p:cNvSpPr/>
          <p:nvPr/>
        </p:nvSpPr>
        <p:spPr>
          <a:xfrm rot="2678775">
            <a:off x="4849813" y="777875"/>
            <a:ext cx="1397000" cy="1397000"/>
          </a:xfrm>
          <a:prstGeom prst="rect">
            <a:avLst/>
          </a:prstGeom>
          <a:solidFill>
            <a:srgbClr val="72C8D5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9" name="矩形 38"/>
          <p:cNvSpPr/>
          <p:nvPr/>
        </p:nvSpPr>
        <p:spPr>
          <a:xfrm rot="2678775">
            <a:off x="4729163" y="736600"/>
            <a:ext cx="601663" cy="601663"/>
          </a:xfrm>
          <a:prstGeom prst="rect">
            <a:avLst/>
          </a:prstGeom>
          <a:solidFill>
            <a:srgbClr val="E4F3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5137" name="组合 10"/>
          <p:cNvGrpSpPr/>
          <p:nvPr/>
        </p:nvGrpSpPr>
        <p:grpSpPr>
          <a:xfrm>
            <a:off x="4862989" y="2455898"/>
            <a:ext cx="6761184" cy="2671728"/>
            <a:chOff x="4789226" y="2725702"/>
            <a:chExt cx="6761081" cy="2306413"/>
          </a:xfrm>
        </p:grpSpPr>
        <p:sp>
          <p:nvSpPr>
            <p:cNvPr id="25" name="平行四边形 24"/>
            <p:cNvSpPr/>
            <p:nvPr/>
          </p:nvSpPr>
          <p:spPr>
            <a:xfrm>
              <a:off x="6410579" y="2725702"/>
              <a:ext cx="5139728" cy="651396"/>
            </a:xfrm>
            <a:prstGeom prst="parallelogram">
              <a:avLst>
                <a:gd name="adj" fmla="val 103948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IN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Bookman Old Style" panose="02050604050505020204" pitchFamily="18" charset="0"/>
                </a:rPr>
                <a:t>1.TRACKING INCAPABILITIES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Bookman Old Style" panose="02050604050505020204" pitchFamily="18" charset="0"/>
              </a:endParaRPr>
            </a:p>
          </p:txBody>
        </p:sp>
        <p:sp>
          <p:nvSpPr>
            <p:cNvPr id="45" name="平行四边形 44"/>
            <p:cNvSpPr/>
            <p:nvPr/>
          </p:nvSpPr>
          <p:spPr>
            <a:xfrm>
              <a:off x="5638339" y="3565748"/>
              <a:ext cx="5139728" cy="651396"/>
            </a:xfrm>
            <a:prstGeom prst="parallelogram">
              <a:avLst>
                <a:gd name="adj" fmla="val 103948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IN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Bookman Old Style" panose="02050604050505020204" pitchFamily="18" charset="0"/>
                </a:rPr>
                <a:t>2.MONITORING DEVICES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Bookman Old Style" panose="02050604050505020204" pitchFamily="18" charset="0"/>
              </a:endParaRPr>
            </a:p>
          </p:txBody>
        </p:sp>
        <p:sp>
          <p:nvSpPr>
            <p:cNvPr id="48" name="平行四边形 47"/>
            <p:cNvSpPr/>
            <p:nvPr/>
          </p:nvSpPr>
          <p:spPr>
            <a:xfrm>
              <a:off x="4789226" y="4380719"/>
              <a:ext cx="5139728" cy="651396"/>
            </a:xfrm>
            <a:prstGeom prst="parallelogram">
              <a:avLst>
                <a:gd name="adj" fmla="val 103948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IN" altLang="zh-CN" dirty="0">
                  <a:latin typeface="Bookman Old Style" panose="02050604050505020204" pitchFamily="18" charset="0"/>
                </a:rPr>
                <a:t>3.HIGH MAINTAAINANCE COST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Bookman Old Style" panose="02050604050505020204" pitchFamily="18" charset="0"/>
              </a:endParaRPr>
            </a:p>
          </p:txBody>
        </p:sp>
      </p:grpSp>
      <p:sp>
        <p:nvSpPr>
          <p:cNvPr id="4116" name="文本框 40"/>
          <p:cNvSpPr txBox="1"/>
          <p:nvPr/>
        </p:nvSpPr>
        <p:spPr>
          <a:xfrm>
            <a:off x="342116" y="317864"/>
            <a:ext cx="11446762" cy="1631216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algn="ctr"/>
            <a:r>
              <a:rPr lang="en-US" altLang="zh-CN" sz="2000" b="1" dirty="0">
                <a:solidFill>
                  <a:srgbClr val="72C8D5"/>
                </a:solidFill>
                <a:latin typeface="Microsoft YaHei" pitchFamily="34" charset="-122"/>
                <a:ea typeface="Microsoft YaHei" pitchFamily="34" charset="-122"/>
              </a:rPr>
              <a:t>PROBLEM STATEMENT:</a:t>
            </a:r>
            <a:r>
              <a:rPr lang="en-US" altLang="zh-CN" sz="2000" b="1" dirty="0">
                <a:solidFill>
                  <a:srgbClr val="72C8D5"/>
                </a:solidFill>
                <a:latin typeface="Arial" panose="020B0604020202020204" pitchFamily="34" charset="0"/>
                <a:ea typeface="Microsoft YaHei" pitchFamily="34" charset="-122"/>
                <a:cs typeface="Arial" panose="020B0604020202020204" pitchFamily="34" charset="0"/>
              </a:rPr>
              <a:t>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“TRANSPORTING TEMPERATURE-SENSITIVE PRODUCTS, FROM FOOD TO VACCINES POSES A RISK. THE IMPROPER HANDLING DURING THE COLD CHAIN TRANSPORT SPOILS FOOD AND RENDERS MEDICINES INEFFECTIVE. IT MAKES THE PRODUCTS LOSE THEIR POTENCY AND BECOME LESS USABLE” .</a:t>
            </a:r>
            <a:endParaRPr lang="en-US" altLang="zh-CN" sz="2000" b="1" dirty="0">
              <a:solidFill>
                <a:srgbClr val="72C8D5"/>
              </a:solidFill>
              <a:latin typeface="Arial" panose="020B0604020202020204" pitchFamily="34" charset="0"/>
              <a:ea typeface="Microsoft YaHei" pitchFamily="34" charset="-122"/>
              <a:cs typeface="Arial" panose="020B0604020202020204" pitchFamily="34" charset="0"/>
            </a:endParaRPr>
          </a:p>
          <a:p>
            <a:pPr algn="ctr"/>
            <a:endParaRPr lang="en-US" altLang="zh-CN" sz="2000" b="1" dirty="0">
              <a:solidFill>
                <a:srgbClr val="72C8D5"/>
              </a:solidFill>
              <a:latin typeface="Microsoft YaHei" pitchFamily="34" charset="-122"/>
              <a:ea typeface="Microsoft YaHei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1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72C8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0433050" y="6313488"/>
            <a:ext cx="1427163" cy="174625"/>
          </a:xfrm>
          <a:prstGeom prst="rect">
            <a:avLst/>
          </a:prstGeom>
          <a:solidFill>
            <a:srgbClr val="AEDD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1860213" y="6572250"/>
            <a:ext cx="198438" cy="200025"/>
          </a:xfrm>
          <a:prstGeom prst="rect">
            <a:avLst/>
          </a:prstGeom>
          <a:solidFill>
            <a:srgbClr val="E4F3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矩形 3"/>
          <p:cNvSpPr/>
          <p:nvPr/>
        </p:nvSpPr>
        <p:spPr>
          <a:xfrm rot="2672520">
            <a:off x="352425" y="411163"/>
            <a:ext cx="390525" cy="390525"/>
          </a:xfrm>
          <a:prstGeom prst="rect">
            <a:avLst/>
          </a:prstGeom>
          <a:solidFill>
            <a:srgbClr val="72C8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5" name="矩形 24"/>
          <p:cNvSpPr/>
          <p:nvPr/>
        </p:nvSpPr>
        <p:spPr>
          <a:xfrm rot="2672520">
            <a:off x="682625" y="411163"/>
            <a:ext cx="390525" cy="39052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7452" name="文本框 1"/>
          <p:cNvSpPr txBox="1"/>
          <p:nvPr/>
        </p:nvSpPr>
        <p:spPr>
          <a:xfrm>
            <a:off x="1306513" y="374650"/>
            <a:ext cx="4681332" cy="46166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r>
              <a:rPr lang="en-US" altLang="zh-CN" sz="2400" b="1" dirty="0">
                <a:solidFill>
                  <a:srgbClr val="262626"/>
                </a:solidFill>
                <a:latin typeface="Microsoft YaHei" pitchFamily="34" charset="-122"/>
                <a:ea typeface="Microsoft YaHei" pitchFamily="34" charset="-122"/>
              </a:rPr>
              <a:t>WHAT IS COLD CHAIN?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6C2EF37-F47B-2824-AE1C-60AAA832AE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5213" y="840980"/>
            <a:ext cx="7309361" cy="545028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72C8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0433050" y="6313488"/>
            <a:ext cx="1427163" cy="174625"/>
          </a:xfrm>
          <a:prstGeom prst="rect">
            <a:avLst/>
          </a:prstGeom>
          <a:solidFill>
            <a:srgbClr val="AEDD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1860213" y="6572250"/>
            <a:ext cx="198438" cy="200025"/>
          </a:xfrm>
          <a:prstGeom prst="rect">
            <a:avLst/>
          </a:prstGeom>
          <a:solidFill>
            <a:srgbClr val="E4F3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矩形 3"/>
          <p:cNvSpPr/>
          <p:nvPr/>
        </p:nvSpPr>
        <p:spPr>
          <a:xfrm rot="2672520">
            <a:off x="352425" y="411163"/>
            <a:ext cx="390525" cy="390525"/>
          </a:xfrm>
          <a:prstGeom prst="rect">
            <a:avLst/>
          </a:prstGeom>
          <a:solidFill>
            <a:srgbClr val="72C8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5" name="矩形 24"/>
          <p:cNvSpPr/>
          <p:nvPr/>
        </p:nvSpPr>
        <p:spPr>
          <a:xfrm rot="2672520">
            <a:off x="682625" y="411163"/>
            <a:ext cx="390525" cy="39052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EFE5B8E-4712-C76D-BE4E-D43BAAC6C96C}"/>
              </a:ext>
            </a:extLst>
          </p:cNvPr>
          <p:cNvSpPr txBox="1"/>
          <p:nvPr/>
        </p:nvSpPr>
        <p:spPr>
          <a:xfrm>
            <a:off x="1154022" y="148408"/>
            <a:ext cx="10217200" cy="156966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algn="ctr"/>
            <a:r>
              <a:rPr lang="en-US" sz="4800" dirty="0"/>
              <a:t>MAJOR PROBLEMS FACED IN COLD SUPPLY CHAINS</a:t>
            </a:r>
            <a:endParaRPr lang="en-US" altLang="zh-CN" sz="2400" b="1" dirty="0">
              <a:solidFill>
                <a:srgbClr val="262626"/>
              </a:solidFill>
              <a:latin typeface="Microsoft YaHei" pitchFamily="34" charset="-122"/>
              <a:ea typeface="Microsoft YaHei" pitchFamily="34" charset="-12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6748BE-FE16-5BF1-DE6C-C8E220B30964}"/>
              </a:ext>
            </a:extLst>
          </p:cNvPr>
          <p:cNvSpPr txBox="1"/>
          <p:nvPr/>
        </p:nvSpPr>
        <p:spPr>
          <a:xfrm>
            <a:off x="1154022" y="1718068"/>
            <a:ext cx="5276275" cy="47397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400" dirty="0"/>
              <a:t>Damaged cooler/freezer doors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400" dirty="0"/>
              <a:t>Condensation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400" dirty="0"/>
              <a:t>Microbial Growth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400" dirty="0"/>
              <a:t>Excessive Heat Exposure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400" dirty="0"/>
              <a:t>Damaged Goods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400" dirty="0"/>
              <a:t>Packaging Problems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400" dirty="0"/>
              <a:t>Disrupted temperature control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400" dirty="0"/>
              <a:t>Transport delays and breakdowns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400" dirty="0"/>
              <a:t>Lacking Infrastructure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400" dirty="0"/>
              <a:t>Higher cost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IN" sz="2400" dirty="0"/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IN" sz="2000" dirty="0"/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IN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19" name="组合 35"/>
          <p:cNvGrpSpPr/>
          <p:nvPr/>
        </p:nvGrpSpPr>
        <p:grpSpPr>
          <a:xfrm>
            <a:off x="746125" y="446088"/>
            <a:ext cx="10634663" cy="1835150"/>
            <a:chOff x="852709" y="5009914"/>
            <a:chExt cx="10635290" cy="1835106"/>
          </a:xfrm>
        </p:grpSpPr>
        <p:sp>
          <p:nvSpPr>
            <p:cNvPr id="41" name="矩形 51"/>
            <p:cNvSpPr>
              <a:spLocks noChangeArrowheads="1"/>
            </p:cNvSpPr>
            <p:nvPr/>
          </p:nvSpPr>
          <p:spPr bwMode="auto">
            <a:xfrm>
              <a:off x="852709" y="5009914"/>
              <a:ext cx="10635290" cy="1835106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 anchor="ctr"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imSun" pitchFamily="2" charset="-122"/>
                <a:ea typeface="SimSun" pitchFamily="2" charset="-122"/>
                <a:cs typeface="+mn-cs"/>
                <a:sym typeface="SimSun" pitchFamily="2" charset="-122"/>
              </a:endParaRPr>
            </a:p>
          </p:txBody>
        </p:sp>
        <p:sp>
          <p:nvSpPr>
            <p:cNvPr id="8221" name="文本框 52"/>
            <p:cNvSpPr txBox="1"/>
            <p:nvPr/>
          </p:nvSpPr>
          <p:spPr>
            <a:xfrm>
              <a:off x="1030827" y="5328041"/>
              <a:ext cx="10015764" cy="95408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0">
              <a:spAutoFit/>
            </a:bodyPr>
            <a:lstStyle/>
            <a:p>
              <a:pPr algn="ctr"/>
              <a:r>
                <a:rPr lang="en-IN" altLang="zh-CN" sz="2800" b="1" dirty="0">
                  <a:solidFill>
                    <a:srgbClr val="FFFFFF"/>
                  </a:solidFill>
                  <a:latin typeface="Microsoft YaHei" pitchFamily="34" charset="-122"/>
                  <a:ea typeface="Microsoft YaHei" pitchFamily="34" charset="-122"/>
                </a:rPr>
                <a:t>CHALLENGE - IOT ENABLED RISK MONITORING SYSTEM FOR MANAGING COLD SUPPLY CHAIN RISKS</a:t>
              </a:r>
              <a:endParaRPr lang="zh-CN" altLang="en-US" sz="2800" b="1" dirty="0">
                <a:solidFill>
                  <a:srgbClr val="FFFFFF"/>
                </a:solidFill>
                <a:latin typeface="Microsoft YaHei" pitchFamily="34" charset="-122"/>
                <a:ea typeface="Microsoft YaHei" pitchFamily="34" charset="-122"/>
              </a:endParaRP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54A7573C-3AFA-73A1-28EC-F2C2A5C777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125" y="2394769"/>
            <a:ext cx="4307656" cy="313096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EF19A38-6D32-C382-1EF7-29636ADD84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2078" y="2599372"/>
            <a:ext cx="6133797" cy="2415079"/>
          </a:xfrm>
          <a:prstGeom prst="rect">
            <a:avLst/>
          </a:prstGeom>
        </p:spPr>
      </p:pic>
    </p:spTree>
  </p:cSld>
  <p:clrMapOvr>
    <a:masterClrMapping/>
  </p:clrMapOvr>
  <p:transition spd="slow" advClick="0" advTm="3000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72C8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0433050" y="6313488"/>
            <a:ext cx="1427163" cy="174625"/>
          </a:xfrm>
          <a:prstGeom prst="rect">
            <a:avLst/>
          </a:prstGeom>
          <a:solidFill>
            <a:srgbClr val="AEDD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1860213" y="6572250"/>
            <a:ext cx="198438" cy="200025"/>
          </a:xfrm>
          <a:prstGeom prst="rect">
            <a:avLst/>
          </a:prstGeom>
          <a:solidFill>
            <a:srgbClr val="E4F3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矩形 3"/>
          <p:cNvSpPr/>
          <p:nvPr/>
        </p:nvSpPr>
        <p:spPr>
          <a:xfrm rot="2672520">
            <a:off x="352425" y="411163"/>
            <a:ext cx="390525" cy="390525"/>
          </a:xfrm>
          <a:prstGeom prst="rect">
            <a:avLst/>
          </a:prstGeom>
          <a:solidFill>
            <a:srgbClr val="72C8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5" name="矩形 24"/>
          <p:cNvSpPr/>
          <p:nvPr/>
        </p:nvSpPr>
        <p:spPr>
          <a:xfrm rot="2672520">
            <a:off x="682625" y="411163"/>
            <a:ext cx="390525" cy="39052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9222" name="组合 8"/>
          <p:cNvGrpSpPr/>
          <p:nvPr/>
        </p:nvGrpSpPr>
        <p:grpSpPr>
          <a:xfrm>
            <a:off x="4434840" y="3144024"/>
            <a:ext cx="3522662" cy="2753644"/>
            <a:chOff x="3272121" y="1995493"/>
            <a:chExt cx="5633241" cy="4716835"/>
          </a:xfrm>
        </p:grpSpPr>
        <p:grpSp>
          <p:nvGrpSpPr>
            <p:cNvPr id="9223" name="组合 9"/>
            <p:cNvGrpSpPr/>
            <p:nvPr/>
          </p:nvGrpSpPr>
          <p:grpSpPr>
            <a:xfrm>
              <a:off x="3631131" y="3392746"/>
              <a:ext cx="5224079" cy="3319582"/>
              <a:chOff x="3631131" y="3392746"/>
              <a:chExt cx="5224079" cy="3319582"/>
            </a:xfrm>
          </p:grpSpPr>
          <p:sp>
            <p:nvSpPr>
              <p:cNvPr id="44" name="任意多边形 43"/>
              <p:cNvSpPr/>
              <p:nvPr/>
            </p:nvSpPr>
            <p:spPr>
              <a:xfrm>
                <a:off x="3631131" y="6276289"/>
                <a:ext cx="5224079" cy="436039"/>
              </a:xfrm>
              <a:custGeom>
                <a:avLst/>
                <a:gdLst>
                  <a:gd name="connsiteX0" fmla="*/ 2588096 w 5224079"/>
                  <a:gd name="connsiteY0" fmla="*/ 0 h 1804572"/>
                  <a:gd name="connsiteX1" fmla="*/ 5156688 w 5224079"/>
                  <a:gd name="connsiteY1" fmla="*/ 1628460 h 1804572"/>
                  <a:gd name="connsiteX2" fmla="*/ 5224079 w 5224079"/>
                  <a:gd name="connsiteY2" fmla="*/ 1804572 h 1804572"/>
                  <a:gd name="connsiteX3" fmla="*/ 4992648 w 5224079"/>
                  <a:gd name="connsiteY3" fmla="*/ 1660803 h 1804572"/>
                  <a:gd name="connsiteX4" fmla="*/ 2511317 w 5224079"/>
                  <a:gd name="connsiteY4" fmla="*/ 1051948 h 1804572"/>
                  <a:gd name="connsiteX5" fmla="*/ 29987 w 5224079"/>
                  <a:gd name="connsiteY5" fmla="*/ 1660803 h 1804572"/>
                  <a:gd name="connsiteX6" fmla="*/ 0 w 5224079"/>
                  <a:gd name="connsiteY6" fmla="*/ 1679431 h 1804572"/>
                  <a:gd name="connsiteX7" fmla="*/ 19505 w 5224079"/>
                  <a:gd name="connsiteY7" fmla="*/ 1628460 h 1804572"/>
                  <a:gd name="connsiteX8" fmla="*/ 2588096 w 5224079"/>
                  <a:gd name="connsiteY8" fmla="*/ 0 h 18045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224079" h="1804572">
                    <a:moveTo>
                      <a:pt x="2588096" y="0"/>
                    </a:moveTo>
                    <a:cubicBezTo>
                      <a:pt x="3742782" y="0"/>
                      <a:pt x="4733498" y="671482"/>
                      <a:pt x="5156688" y="1628460"/>
                    </a:cubicBezTo>
                    <a:lnTo>
                      <a:pt x="5224079" y="1804572"/>
                    </a:lnTo>
                    <a:lnTo>
                      <a:pt x="4992648" y="1660803"/>
                    </a:lnTo>
                    <a:cubicBezTo>
                      <a:pt x="4318343" y="1280439"/>
                      <a:pt x="3453869" y="1051948"/>
                      <a:pt x="2511317" y="1051948"/>
                    </a:cubicBezTo>
                    <a:cubicBezTo>
                      <a:pt x="1568766" y="1051948"/>
                      <a:pt x="704291" y="1280439"/>
                      <a:pt x="29987" y="1660803"/>
                    </a:cubicBezTo>
                    <a:lnTo>
                      <a:pt x="0" y="1679431"/>
                    </a:lnTo>
                    <a:lnTo>
                      <a:pt x="19505" y="1628460"/>
                    </a:lnTo>
                    <a:cubicBezTo>
                      <a:pt x="442694" y="671482"/>
                      <a:pt x="1433410" y="0"/>
                      <a:pt x="2588096" y="0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45" name="任意多边形 44"/>
              <p:cNvSpPr/>
              <p:nvPr/>
            </p:nvSpPr>
            <p:spPr>
              <a:xfrm>
                <a:off x="5500914" y="3392746"/>
                <a:ext cx="1175657" cy="2982236"/>
              </a:xfrm>
              <a:custGeom>
                <a:avLst/>
                <a:gdLst>
                  <a:gd name="connsiteX0" fmla="*/ 617691 w 1175657"/>
                  <a:gd name="connsiteY0" fmla="*/ 0 h 2982236"/>
                  <a:gd name="connsiteX1" fmla="*/ 793031 w 1175657"/>
                  <a:gd name="connsiteY1" fmla="*/ 1653582 h 2982236"/>
                  <a:gd name="connsiteX2" fmla="*/ 870506 w 1175657"/>
                  <a:gd name="connsiteY2" fmla="*/ 1506679 h 2982236"/>
                  <a:gd name="connsiteX3" fmla="*/ 1175657 w 1175657"/>
                  <a:gd name="connsiteY3" fmla="*/ 758339 h 2982236"/>
                  <a:gd name="connsiteX4" fmla="*/ 1103086 w 1175657"/>
                  <a:gd name="connsiteY4" fmla="*/ 2982236 h 2982236"/>
                  <a:gd name="connsiteX5" fmla="*/ 319314 w 1175657"/>
                  <a:gd name="connsiteY5" fmla="*/ 2953207 h 2982236"/>
                  <a:gd name="connsiteX6" fmla="*/ 0 w 1175657"/>
                  <a:gd name="connsiteY6" fmla="*/ 758339 h 2982236"/>
                  <a:gd name="connsiteX7" fmla="*/ 386688 w 1175657"/>
                  <a:gd name="connsiteY7" fmla="*/ 1584495 h 2982236"/>
                  <a:gd name="connsiteX8" fmla="*/ 439166 w 1175657"/>
                  <a:gd name="connsiteY8" fmla="*/ 1683616 h 29822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75657" h="2982236">
                    <a:moveTo>
                      <a:pt x="617691" y="0"/>
                    </a:moveTo>
                    <a:lnTo>
                      <a:pt x="793031" y="1653582"/>
                    </a:lnTo>
                    <a:lnTo>
                      <a:pt x="870506" y="1506679"/>
                    </a:lnTo>
                    <a:cubicBezTo>
                      <a:pt x="953407" y="1335112"/>
                      <a:pt x="1052286" y="1090354"/>
                      <a:pt x="1175657" y="758339"/>
                    </a:cubicBezTo>
                    <a:cubicBezTo>
                      <a:pt x="1016000" y="1485124"/>
                      <a:pt x="696686" y="1689395"/>
                      <a:pt x="1103086" y="2982236"/>
                    </a:cubicBezTo>
                    <a:lnTo>
                      <a:pt x="319314" y="2953207"/>
                    </a:lnTo>
                    <a:cubicBezTo>
                      <a:pt x="416076" y="1945812"/>
                      <a:pt x="106438" y="1489962"/>
                      <a:pt x="0" y="758339"/>
                    </a:cubicBezTo>
                    <a:cubicBezTo>
                      <a:pt x="173869" y="1089446"/>
                      <a:pt x="289625" y="1386536"/>
                      <a:pt x="386688" y="1584495"/>
                    </a:cubicBezTo>
                    <a:lnTo>
                      <a:pt x="439166" y="1683616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</p:grpSp>
        <p:grpSp>
          <p:nvGrpSpPr>
            <p:cNvPr id="9226" name="组合 10"/>
            <p:cNvGrpSpPr/>
            <p:nvPr/>
          </p:nvGrpSpPr>
          <p:grpSpPr>
            <a:xfrm>
              <a:off x="3272121" y="1995493"/>
              <a:ext cx="5633241" cy="3251854"/>
              <a:chOff x="3410573" y="1824233"/>
              <a:chExt cx="5633241" cy="3251854"/>
            </a:xfrm>
          </p:grpSpPr>
          <p:grpSp>
            <p:nvGrpSpPr>
              <p:cNvPr id="9227" name="组合 11"/>
              <p:cNvGrpSpPr/>
              <p:nvPr/>
            </p:nvGrpSpPr>
            <p:grpSpPr>
              <a:xfrm>
                <a:off x="3410573" y="2967327"/>
                <a:ext cx="2108759" cy="2108759"/>
                <a:chOff x="3410573" y="2967327"/>
                <a:chExt cx="2108759" cy="2108759"/>
              </a:xfrm>
            </p:grpSpPr>
            <p:sp>
              <p:nvSpPr>
                <p:cNvPr id="38" name="直角三角形 3"/>
                <p:cNvSpPr/>
                <p:nvPr/>
              </p:nvSpPr>
              <p:spPr>
                <a:xfrm rot="18900000">
                  <a:off x="3410573" y="2967327"/>
                  <a:ext cx="2108759" cy="2108759"/>
                </a:xfrm>
                <a:custGeom>
                  <a:avLst/>
                  <a:gdLst>
                    <a:gd name="connsiteX0" fmla="*/ 0 w 2158189"/>
                    <a:gd name="connsiteY0" fmla="*/ 2158189 h 2158189"/>
                    <a:gd name="connsiteX1" fmla="*/ 0 w 2158189"/>
                    <a:gd name="connsiteY1" fmla="*/ 0 h 2158189"/>
                    <a:gd name="connsiteX2" fmla="*/ 2158189 w 2158189"/>
                    <a:gd name="connsiteY2" fmla="*/ 2158189 h 2158189"/>
                    <a:gd name="connsiteX3" fmla="*/ 0 w 2158189"/>
                    <a:gd name="connsiteY3" fmla="*/ 2158189 h 2158189"/>
                    <a:gd name="connsiteX0-1" fmla="*/ 270933 w 2429122"/>
                    <a:gd name="connsiteY0-2" fmla="*/ 2158189 h 2158189"/>
                    <a:gd name="connsiteX1-3" fmla="*/ 270933 w 2429122"/>
                    <a:gd name="connsiteY1-4" fmla="*/ 0 h 2158189"/>
                    <a:gd name="connsiteX2-5" fmla="*/ 2429122 w 2429122"/>
                    <a:gd name="connsiteY2-6" fmla="*/ 2158189 h 2158189"/>
                    <a:gd name="connsiteX3-7" fmla="*/ 270933 w 2429122"/>
                    <a:gd name="connsiteY3-8" fmla="*/ 2158189 h 2158189"/>
                    <a:gd name="connsiteX0-9" fmla="*/ 2158189 w 2158189"/>
                    <a:gd name="connsiteY0-10" fmla="*/ 2158189 h 2158189"/>
                    <a:gd name="connsiteX1-11" fmla="*/ 0 w 2158189"/>
                    <a:gd name="connsiteY1-12" fmla="*/ 0 h 2158189"/>
                    <a:gd name="connsiteX2-13" fmla="*/ 2158189 w 2158189"/>
                    <a:gd name="connsiteY2-14" fmla="*/ 2158189 h 2158189"/>
                    <a:gd name="connsiteX0-15" fmla="*/ 2158189 w 2158189"/>
                    <a:gd name="connsiteY0-16" fmla="*/ 2158189 h 2158189"/>
                    <a:gd name="connsiteX1-17" fmla="*/ 0 w 2158189"/>
                    <a:gd name="connsiteY1-18" fmla="*/ 0 h 2158189"/>
                    <a:gd name="connsiteX2-19" fmla="*/ 2158189 w 2158189"/>
                    <a:gd name="connsiteY2-20" fmla="*/ 2158189 h 2158189"/>
                    <a:gd name="connsiteX0-21" fmla="*/ 2158189 w 2158189"/>
                    <a:gd name="connsiteY0-22" fmla="*/ 2158189 h 2158189"/>
                    <a:gd name="connsiteX1-23" fmla="*/ 0 w 2158189"/>
                    <a:gd name="connsiteY1-24" fmla="*/ 0 h 2158189"/>
                    <a:gd name="connsiteX2-25" fmla="*/ 2158189 w 2158189"/>
                    <a:gd name="connsiteY2-26" fmla="*/ 2158189 h 2158189"/>
                    <a:gd name="connsiteX0-27" fmla="*/ 2158189 w 2158189"/>
                    <a:gd name="connsiteY0-28" fmla="*/ 2158189 h 2158189"/>
                    <a:gd name="connsiteX1-29" fmla="*/ 0 w 2158189"/>
                    <a:gd name="connsiteY1-30" fmla="*/ 0 h 2158189"/>
                    <a:gd name="connsiteX2-31" fmla="*/ 2158189 w 2158189"/>
                    <a:gd name="connsiteY2-32" fmla="*/ 2158189 h 2158189"/>
                    <a:gd name="connsiteX0-33" fmla="*/ 2158189 w 2158189"/>
                    <a:gd name="connsiteY0-34" fmla="*/ 2158189 h 2158189"/>
                    <a:gd name="connsiteX1-35" fmla="*/ 0 w 2158189"/>
                    <a:gd name="connsiteY1-36" fmla="*/ 0 h 2158189"/>
                    <a:gd name="connsiteX2-37" fmla="*/ 2158189 w 2158189"/>
                    <a:gd name="connsiteY2-38" fmla="*/ 2158189 h 2158189"/>
                    <a:gd name="connsiteX0-39" fmla="*/ 2158189 w 2158189"/>
                    <a:gd name="connsiteY0-40" fmla="*/ 2158189 h 2158189"/>
                    <a:gd name="connsiteX1-41" fmla="*/ 0 w 2158189"/>
                    <a:gd name="connsiteY1-42" fmla="*/ 0 h 2158189"/>
                    <a:gd name="connsiteX2-43" fmla="*/ 2158189 w 2158189"/>
                    <a:gd name="connsiteY2-44" fmla="*/ 2158189 h 2158189"/>
                    <a:gd name="connsiteX0-45" fmla="*/ 2158189 w 2158189"/>
                    <a:gd name="connsiteY0-46" fmla="*/ 2158189 h 2158189"/>
                    <a:gd name="connsiteX1-47" fmla="*/ 0 w 2158189"/>
                    <a:gd name="connsiteY1-48" fmla="*/ 0 h 2158189"/>
                    <a:gd name="connsiteX2-49" fmla="*/ 2158189 w 2158189"/>
                    <a:gd name="connsiteY2-50" fmla="*/ 2158189 h 2158189"/>
                    <a:gd name="connsiteX0-51" fmla="*/ 2158189 w 2158189"/>
                    <a:gd name="connsiteY0-52" fmla="*/ 2158189 h 2158189"/>
                    <a:gd name="connsiteX1-53" fmla="*/ 0 w 2158189"/>
                    <a:gd name="connsiteY1-54" fmla="*/ 0 h 2158189"/>
                    <a:gd name="connsiteX2-55" fmla="*/ 2158189 w 2158189"/>
                    <a:gd name="connsiteY2-56" fmla="*/ 2158189 h 2158189"/>
                    <a:gd name="connsiteX0-57" fmla="*/ 2158189 w 2158189"/>
                    <a:gd name="connsiteY0-58" fmla="*/ 2158189 h 2158189"/>
                    <a:gd name="connsiteX1-59" fmla="*/ 0 w 2158189"/>
                    <a:gd name="connsiteY1-60" fmla="*/ 0 h 2158189"/>
                    <a:gd name="connsiteX2-61" fmla="*/ 2158189 w 2158189"/>
                    <a:gd name="connsiteY2-62" fmla="*/ 2158189 h 2158189"/>
                    <a:gd name="connsiteX0-63" fmla="*/ 2158189 w 2158189"/>
                    <a:gd name="connsiteY0-64" fmla="*/ 2158189 h 2158189"/>
                    <a:gd name="connsiteX1-65" fmla="*/ 0 w 2158189"/>
                    <a:gd name="connsiteY1-66" fmla="*/ 0 h 2158189"/>
                    <a:gd name="connsiteX2-67" fmla="*/ 2158189 w 2158189"/>
                    <a:gd name="connsiteY2-68" fmla="*/ 2158189 h 2158189"/>
                    <a:gd name="connsiteX0-69" fmla="*/ 2158189 w 2158189"/>
                    <a:gd name="connsiteY0-70" fmla="*/ 2158189 h 2158189"/>
                    <a:gd name="connsiteX1-71" fmla="*/ 0 w 2158189"/>
                    <a:gd name="connsiteY1-72" fmla="*/ 0 h 2158189"/>
                    <a:gd name="connsiteX2-73" fmla="*/ 2158189 w 2158189"/>
                    <a:gd name="connsiteY2-74" fmla="*/ 2158189 h 2158189"/>
                    <a:gd name="connsiteX0-75" fmla="*/ 2158189 w 2158189"/>
                    <a:gd name="connsiteY0-76" fmla="*/ 2158189 h 2158189"/>
                    <a:gd name="connsiteX1-77" fmla="*/ 0 w 2158189"/>
                    <a:gd name="connsiteY1-78" fmla="*/ 0 h 2158189"/>
                    <a:gd name="connsiteX2-79" fmla="*/ 2158189 w 2158189"/>
                    <a:gd name="connsiteY2-80" fmla="*/ 2158189 h 2158189"/>
                    <a:gd name="connsiteX0-81" fmla="*/ 2158189 w 2158189"/>
                    <a:gd name="connsiteY0-82" fmla="*/ 2158189 h 2158189"/>
                    <a:gd name="connsiteX1-83" fmla="*/ 0 w 2158189"/>
                    <a:gd name="connsiteY1-84" fmla="*/ 0 h 2158189"/>
                    <a:gd name="connsiteX2-85" fmla="*/ 2158189 w 2158189"/>
                    <a:gd name="connsiteY2-86" fmla="*/ 2158189 h 2158189"/>
                    <a:gd name="connsiteX0-87" fmla="*/ 2158189 w 2158189"/>
                    <a:gd name="connsiteY0-88" fmla="*/ 2158189 h 2158189"/>
                    <a:gd name="connsiteX1-89" fmla="*/ 0 w 2158189"/>
                    <a:gd name="connsiteY1-90" fmla="*/ 0 h 2158189"/>
                    <a:gd name="connsiteX2-91" fmla="*/ 2158189 w 2158189"/>
                    <a:gd name="connsiteY2-92" fmla="*/ 2158189 h 2158189"/>
                    <a:gd name="connsiteX0-93" fmla="*/ 2158189 w 2158189"/>
                    <a:gd name="connsiteY0-94" fmla="*/ 2158189 h 2158189"/>
                    <a:gd name="connsiteX1-95" fmla="*/ 0 w 2158189"/>
                    <a:gd name="connsiteY1-96" fmla="*/ 0 h 2158189"/>
                    <a:gd name="connsiteX2-97" fmla="*/ 2158189 w 2158189"/>
                    <a:gd name="connsiteY2-98" fmla="*/ 2158189 h 2158189"/>
                    <a:gd name="connsiteX0-99" fmla="*/ 2158189 w 2158189"/>
                    <a:gd name="connsiteY0-100" fmla="*/ 2158189 h 2158189"/>
                    <a:gd name="connsiteX1-101" fmla="*/ 0 w 2158189"/>
                    <a:gd name="connsiteY1-102" fmla="*/ 0 h 2158189"/>
                    <a:gd name="connsiteX2-103" fmla="*/ 2158189 w 2158189"/>
                    <a:gd name="connsiteY2-104" fmla="*/ 2158189 h 2158189"/>
                    <a:gd name="connsiteX0-105" fmla="*/ 2158189 w 2158189"/>
                    <a:gd name="connsiteY0-106" fmla="*/ 2158189 h 2158189"/>
                    <a:gd name="connsiteX1-107" fmla="*/ 0 w 2158189"/>
                    <a:gd name="connsiteY1-108" fmla="*/ 0 h 2158189"/>
                    <a:gd name="connsiteX2-109" fmla="*/ 2158189 w 2158189"/>
                    <a:gd name="connsiteY2-110" fmla="*/ 2158189 h 2158189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</a:cxnLst>
                  <a:rect l="l" t="t" r="r" b="b"/>
                  <a:pathLst>
                    <a:path w="2158189" h="2158189">
                      <a:moveTo>
                        <a:pt x="2158189" y="2158189"/>
                      </a:moveTo>
                      <a:cubicBezTo>
                        <a:pt x="959822" y="1932280"/>
                        <a:pt x="240425" y="1256425"/>
                        <a:pt x="0" y="0"/>
                      </a:cubicBezTo>
                      <a:cubicBezTo>
                        <a:pt x="1140310" y="283968"/>
                        <a:pt x="1888735" y="916278"/>
                        <a:pt x="2158189" y="2158189"/>
                      </a:cubicBezTo>
                      <a:close/>
                    </a:path>
                  </a:pathLst>
                </a:custGeom>
                <a:solidFill>
                  <a:srgbClr val="72C8D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grpSp>
              <p:nvGrpSpPr>
                <p:cNvPr id="39" name="组合 38"/>
                <p:cNvGrpSpPr/>
                <p:nvPr/>
              </p:nvGrpSpPr>
              <p:grpSpPr>
                <a:xfrm>
                  <a:off x="4067080" y="3765552"/>
                  <a:ext cx="633070" cy="512308"/>
                  <a:chOff x="5491163" y="3163888"/>
                  <a:chExt cx="274638" cy="222249"/>
                </a:xfrm>
                <a:solidFill>
                  <a:schemeClr val="bg1"/>
                </a:solidFill>
              </p:grpSpPr>
              <p:sp>
                <p:nvSpPr>
                  <p:cNvPr id="40" name="Oval 312"/>
                  <p:cNvSpPr>
                    <a:spLocks noChangeArrowheads="1"/>
                  </p:cNvSpPr>
                  <p:nvPr/>
                </p:nvSpPr>
                <p:spPr bwMode="auto">
                  <a:xfrm>
                    <a:off x="5599113" y="3346450"/>
                    <a:ext cx="39688" cy="39687"/>
                  </a:xfrm>
                  <a:prstGeom prst="ellipse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+mn-l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1" name="Oval 313"/>
                  <p:cNvSpPr>
                    <a:spLocks noChangeArrowheads="1"/>
                  </p:cNvSpPr>
                  <p:nvPr/>
                </p:nvSpPr>
                <p:spPr bwMode="auto">
                  <a:xfrm>
                    <a:off x="5692776" y="3346450"/>
                    <a:ext cx="39688" cy="39687"/>
                  </a:xfrm>
                  <a:prstGeom prst="ellipse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+mn-l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2" name="Freeform 314"/>
                  <p:cNvSpPr/>
                  <p:nvPr/>
                </p:nvSpPr>
                <p:spPr bwMode="auto">
                  <a:xfrm>
                    <a:off x="5491163" y="3163888"/>
                    <a:ext cx="254000" cy="166687"/>
                  </a:xfrm>
                  <a:custGeom>
                    <a:avLst/>
                    <a:gdLst>
                      <a:gd name="T0" fmla="*/ 255 w 265"/>
                      <a:gd name="T1" fmla="*/ 153 h 174"/>
                      <a:gd name="T2" fmla="*/ 113 w 265"/>
                      <a:gd name="T3" fmla="*/ 153 h 174"/>
                      <a:gd name="T4" fmla="*/ 64 w 265"/>
                      <a:gd name="T5" fmla="*/ 7 h 174"/>
                      <a:gd name="T6" fmla="*/ 54 w 265"/>
                      <a:gd name="T7" fmla="*/ 0 h 174"/>
                      <a:gd name="T8" fmla="*/ 10 w 265"/>
                      <a:gd name="T9" fmla="*/ 0 h 174"/>
                      <a:gd name="T10" fmla="*/ 0 w 265"/>
                      <a:gd name="T11" fmla="*/ 11 h 174"/>
                      <a:gd name="T12" fmla="*/ 10 w 265"/>
                      <a:gd name="T13" fmla="*/ 21 h 174"/>
                      <a:gd name="T14" fmla="*/ 46 w 265"/>
                      <a:gd name="T15" fmla="*/ 21 h 174"/>
                      <a:gd name="T16" fmla="*/ 95 w 265"/>
                      <a:gd name="T17" fmla="*/ 167 h 174"/>
                      <a:gd name="T18" fmla="*/ 105 w 265"/>
                      <a:gd name="T19" fmla="*/ 174 h 174"/>
                      <a:gd name="T20" fmla="*/ 255 w 265"/>
                      <a:gd name="T21" fmla="*/ 174 h 174"/>
                      <a:gd name="T22" fmla="*/ 265 w 265"/>
                      <a:gd name="T23" fmla="*/ 164 h 174"/>
                      <a:gd name="T24" fmla="*/ 255 w 265"/>
                      <a:gd name="T25" fmla="*/ 153 h 17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265" h="174">
                        <a:moveTo>
                          <a:pt x="255" y="153"/>
                        </a:moveTo>
                        <a:cubicBezTo>
                          <a:pt x="113" y="153"/>
                          <a:pt x="113" y="153"/>
                          <a:pt x="113" y="153"/>
                        </a:cubicBezTo>
                        <a:cubicBezTo>
                          <a:pt x="64" y="7"/>
                          <a:pt x="64" y="7"/>
                          <a:pt x="64" y="7"/>
                        </a:cubicBezTo>
                        <a:cubicBezTo>
                          <a:pt x="62" y="3"/>
                          <a:pt x="58" y="0"/>
                          <a:pt x="54" y="0"/>
                        </a:cubicBezTo>
                        <a:cubicBezTo>
                          <a:pt x="10" y="0"/>
                          <a:pt x="10" y="0"/>
                          <a:pt x="10" y="0"/>
                        </a:cubicBezTo>
                        <a:cubicBezTo>
                          <a:pt x="5" y="0"/>
                          <a:pt x="0" y="5"/>
                          <a:pt x="0" y="11"/>
                        </a:cubicBezTo>
                        <a:cubicBezTo>
                          <a:pt x="0" y="16"/>
                          <a:pt x="5" y="21"/>
                          <a:pt x="10" y="21"/>
                        </a:cubicBezTo>
                        <a:cubicBezTo>
                          <a:pt x="46" y="21"/>
                          <a:pt x="46" y="21"/>
                          <a:pt x="46" y="21"/>
                        </a:cubicBezTo>
                        <a:cubicBezTo>
                          <a:pt x="95" y="167"/>
                          <a:pt x="95" y="167"/>
                          <a:pt x="95" y="167"/>
                        </a:cubicBezTo>
                        <a:cubicBezTo>
                          <a:pt x="97" y="171"/>
                          <a:pt x="101" y="174"/>
                          <a:pt x="105" y="174"/>
                        </a:cubicBezTo>
                        <a:cubicBezTo>
                          <a:pt x="255" y="174"/>
                          <a:pt x="255" y="174"/>
                          <a:pt x="255" y="174"/>
                        </a:cubicBezTo>
                        <a:cubicBezTo>
                          <a:pt x="261" y="174"/>
                          <a:pt x="265" y="169"/>
                          <a:pt x="265" y="164"/>
                        </a:cubicBezTo>
                        <a:cubicBezTo>
                          <a:pt x="265" y="158"/>
                          <a:pt x="261" y="153"/>
                          <a:pt x="255" y="15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+mn-l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3" name="Freeform 315"/>
                  <p:cNvSpPr>
                    <a:spLocks noEditPoints="1"/>
                  </p:cNvSpPr>
                  <p:nvPr/>
                </p:nvSpPr>
                <p:spPr bwMode="auto">
                  <a:xfrm>
                    <a:off x="5578476" y="3187700"/>
                    <a:ext cx="187325" cy="106362"/>
                  </a:xfrm>
                  <a:custGeom>
                    <a:avLst/>
                    <a:gdLst>
                      <a:gd name="T0" fmla="*/ 185 w 195"/>
                      <a:gd name="T1" fmla="*/ 16 h 111"/>
                      <a:gd name="T2" fmla="*/ 9 w 195"/>
                      <a:gd name="T3" fmla="*/ 0 h 111"/>
                      <a:gd name="T4" fmla="*/ 8 w 195"/>
                      <a:gd name="T5" fmla="*/ 0 h 111"/>
                      <a:gd name="T6" fmla="*/ 2 w 195"/>
                      <a:gd name="T7" fmla="*/ 9 h 111"/>
                      <a:gd name="T8" fmla="*/ 33 w 195"/>
                      <a:gd name="T9" fmla="*/ 101 h 111"/>
                      <a:gd name="T10" fmla="*/ 46 w 195"/>
                      <a:gd name="T11" fmla="*/ 111 h 111"/>
                      <a:gd name="T12" fmla="*/ 175 w 195"/>
                      <a:gd name="T13" fmla="*/ 111 h 111"/>
                      <a:gd name="T14" fmla="*/ 187 w 195"/>
                      <a:gd name="T15" fmla="*/ 100 h 111"/>
                      <a:gd name="T16" fmla="*/ 195 w 195"/>
                      <a:gd name="T17" fmla="*/ 27 h 111"/>
                      <a:gd name="T18" fmla="*/ 185 w 195"/>
                      <a:gd name="T19" fmla="*/ 16 h 111"/>
                      <a:gd name="T20" fmla="*/ 167 w 195"/>
                      <a:gd name="T21" fmla="*/ 90 h 111"/>
                      <a:gd name="T22" fmla="*/ 51 w 195"/>
                      <a:gd name="T23" fmla="*/ 90 h 111"/>
                      <a:gd name="T24" fmla="*/ 28 w 195"/>
                      <a:gd name="T25" fmla="*/ 23 h 111"/>
                      <a:gd name="T26" fmla="*/ 173 w 195"/>
                      <a:gd name="T27" fmla="*/ 36 h 111"/>
                      <a:gd name="T28" fmla="*/ 167 w 195"/>
                      <a:gd name="T29" fmla="*/ 90 h 1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</a:cxnLst>
                    <a:rect l="0" t="0" r="r" b="b"/>
                    <a:pathLst>
                      <a:path w="195" h="111">
                        <a:moveTo>
                          <a:pt x="185" y="16"/>
                        </a:moveTo>
                        <a:cubicBezTo>
                          <a:pt x="9" y="0"/>
                          <a:pt x="9" y="0"/>
                          <a:pt x="9" y="0"/>
                        </a:cubicBezTo>
                        <a:cubicBezTo>
                          <a:pt x="9" y="0"/>
                          <a:pt x="8" y="0"/>
                          <a:pt x="8" y="0"/>
                        </a:cubicBezTo>
                        <a:cubicBezTo>
                          <a:pt x="3" y="0"/>
                          <a:pt x="0" y="4"/>
                          <a:pt x="2" y="9"/>
                        </a:cubicBezTo>
                        <a:cubicBezTo>
                          <a:pt x="33" y="101"/>
                          <a:pt x="33" y="101"/>
                          <a:pt x="33" y="101"/>
                        </a:cubicBezTo>
                        <a:cubicBezTo>
                          <a:pt x="35" y="106"/>
                          <a:pt x="41" y="111"/>
                          <a:pt x="46" y="111"/>
                        </a:cubicBezTo>
                        <a:cubicBezTo>
                          <a:pt x="175" y="111"/>
                          <a:pt x="175" y="111"/>
                          <a:pt x="175" y="111"/>
                        </a:cubicBezTo>
                        <a:cubicBezTo>
                          <a:pt x="181" y="111"/>
                          <a:pt x="186" y="106"/>
                          <a:pt x="187" y="100"/>
                        </a:cubicBezTo>
                        <a:cubicBezTo>
                          <a:pt x="195" y="27"/>
                          <a:pt x="195" y="27"/>
                          <a:pt x="195" y="27"/>
                        </a:cubicBezTo>
                        <a:cubicBezTo>
                          <a:pt x="195" y="21"/>
                          <a:pt x="191" y="16"/>
                          <a:pt x="185" y="16"/>
                        </a:cubicBezTo>
                        <a:close/>
                        <a:moveTo>
                          <a:pt x="167" y="90"/>
                        </a:moveTo>
                        <a:cubicBezTo>
                          <a:pt x="51" y="90"/>
                          <a:pt x="51" y="90"/>
                          <a:pt x="51" y="90"/>
                        </a:cubicBezTo>
                        <a:cubicBezTo>
                          <a:pt x="28" y="23"/>
                          <a:pt x="28" y="23"/>
                          <a:pt x="28" y="23"/>
                        </a:cubicBezTo>
                        <a:cubicBezTo>
                          <a:pt x="173" y="36"/>
                          <a:pt x="173" y="36"/>
                          <a:pt x="173" y="36"/>
                        </a:cubicBezTo>
                        <a:lnTo>
                          <a:pt x="167" y="9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+mn-lt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9230" name="组合 12"/>
              <p:cNvGrpSpPr/>
              <p:nvPr/>
            </p:nvGrpSpPr>
            <p:grpSpPr>
              <a:xfrm>
                <a:off x="4134412" y="2089310"/>
                <a:ext cx="2108759" cy="2108759"/>
                <a:chOff x="4134412" y="2089310"/>
                <a:chExt cx="2108759" cy="2108759"/>
              </a:xfrm>
            </p:grpSpPr>
            <p:sp>
              <p:nvSpPr>
                <p:cNvPr id="36" name="直角三角形 3"/>
                <p:cNvSpPr/>
                <p:nvPr/>
              </p:nvSpPr>
              <p:spPr>
                <a:xfrm>
                  <a:off x="4134412" y="2089310"/>
                  <a:ext cx="2108759" cy="2108759"/>
                </a:xfrm>
                <a:custGeom>
                  <a:avLst/>
                  <a:gdLst>
                    <a:gd name="connsiteX0" fmla="*/ 0 w 2158189"/>
                    <a:gd name="connsiteY0" fmla="*/ 2158189 h 2158189"/>
                    <a:gd name="connsiteX1" fmla="*/ 0 w 2158189"/>
                    <a:gd name="connsiteY1" fmla="*/ 0 h 2158189"/>
                    <a:gd name="connsiteX2" fmla="*/ 2158189 w 2158189"/>
                    <a:gd name="connsiteY2" fmla="*/ 2158189 h 2158189"/>
                    <a:gd name="connsiteX3" fmla="*/ 0 w 2158189"/>
                    <a:gd name="connsiteY3" fmla="*/ 2158189 h 2158189"/>
                    <a:gd name="connsiteX0-1" fmla="*/ 270933 w 2429122"/>
                    <a:gd name="connsiteY0-2" fmla="*/ 2158189 h 2158189"/>
                    <a:gd name="connsiteX1-3" fmla="*/ 270933 w 2429122"/>
                    <a:gd name="connsiteY1-4" fmla="*/ 0 h 2158189"/>
                    <a:gd name="connsiteX2-5" fmla="*/ 2429122 w 2429122"/>
                    <a:gd name="connsiteY2-6" fmla="*/ 2158189 h 2158189"/>
                    <a:gd name="connsiteX3-7" fmla="*/ 270933 w 2429122"/>
                    <a:gd name="connsiteY3-8" fmla="*/ 2158189 h 2158189"/>
                    <a:gd name="connsiteX0-9" fmla="*/ 2158189 w 2158189"/>
                    <a:gd name="connsiteY0-10" fmla="*/ 2158189 h 2158189"/>
                    <a:gd name="connsiteX1-11" fmla="*/ 0 w 2158189"/>
                    <a:gd name="connsiteY1-12" fmla="*/ 0 h 2158189"/>
                    <a:gd name="connsiteX2-13" fmla="*/ 2158189 w 2158189"/>
                    <a:gd name="connsiteY2-14" fmla="*/ 2158189 h 2158189"/>
                    <a:gd name="connsiteX0-15" fmla="*/ 2158189 w 2158189"/>
                    <a:gd name="connsiteY0-16" fmla="*/ 2158189 h 2158189"/>
                    <a:gd name="connsiteX1-17" fmla="*/ 0 w 2158189"/>
                    <a:gd name="connsiteY1-18" fmla="*/ 0 h 2158189"/>
                    <a:gd name="connsiteX2-19" fmla="*/ 2158189 w 2158189"/>
                    <a:gd name="connsiteY2-20" fmla="*/ 2158189 h 2158189"/>
                    <a:gd name="connsiteX0-21" fmla="*/ 2158189 w 2158189"/>
                    <a:gd name="connsiteY0-22" fmla="*/ 2158189 h 2158189"/>
                    <a:gd name="connsiteX1-23" fmla="*/ 0 w 2158189"/>
                    <a:gd name="connsiteY1-24" fmla="*/ 0 h 2158189"/>
                    <a:gd name="connsiteX2-25" fmla="*/ 2158189 w 2158189"/>
                    <a:gd name="connsiteY2-26" fmla="*/ 2158189 h 2158189"/>
                    <a:gd name="connsiteX0-27" fmla="*/ 2158189 w 2158189"/>
                    <a:gd name="connsiteY0-28" fmla="*/ 2158189 h 2158189"/>
                    <a:gd name="connsiteX1-29" fmla="*/ 0 w 2158189"/>
                    <a:gd name="connsiteY1-30" fmla="*/ 0 h 2158189"/>
                    <a:gd name="connsiteX2-31" fmla="*/ 2158189 w 2158189"/>
                    <a:gd name="connsiteY2-32" fmla="*/ 2158189 h 2158189"/>
                    <a:gd name="connsiteX0-33" fmla="*/ 2158189 w 2158189"/>
                    <a:gd name="connsiteY0-34" fmla="*/ 2158189 h 2158189"/>
                    <a:gd name="connsiteX1-35" fmla="*/ 0 w 2158189"/>
                    <a:gd name="connsiteY1-36" fmla="*/ 0 h 2158189"/>
                    <a:gd name="connsiteX2-37" fmla="*/ 2158189 w 2158189"/>
                    <a:gd name="connsiteY2-38" fmla="*/ 2158189 h 2158189"/>
                    <a:gd name="connsiteX0-39" fmla="*/ 2158189 w 2158189"/>
                    <a:gd name="connsiteY0-40" fmla="*/ 2158189 h 2158189"/>
                    <a:gd name="connsiteX1-41" fmla="*/ 0 w 2158189"/>
                    <a:gd name="connsiteY1-42" fmla="*/ 0 h 2158189"/>
                    <a:gd name="connsiteX2-43" fmla="*/ 2158189 w 2158189"/>
                    <a:gd name="connsiteY2-44" fmla="*/ 2158189 h 2158189"/>
                    <a:gd name="connsiteX0-45" fmla="*/ 2158189 w 2158189"/>
                    <a:gd name="connsiteY0-46" fmla="*/ 2158189 h 2158189"/>
                    <a:gd name="connsiteX1-47" fmla="*/ 0 w 2158189"/>
                    <a:gd name="connsiteY1-48" fmla="*/ 0 h 2158189"/>
                    <a:gd name="connsiteX2-49" fmla="*/ 2158189 w 2158189"/>
                    <a:gd name="connsiteY2-50" fmla="*/ 2158189 h 2158189"/>
                    <a:gd name="connsiteX0-51" fmla="*/ 2158189 w 2158189"/>
                    <a:gd name="connsiteY0-52" fmla="*/ 2158189 h 2158189"/>
                    <a:gd name="connsiteX1-53" fmla="*/ 0 w 2158189"/>
                    <a:gd name="connsiteY1-54" fmla="*/ 0 h 2158189"/>
                    <a:gd name="connsiteX2-55" fmla="*/ 2158189 w 2158189"/>
                    <a:gd name="connsiteY2-56" fmla="*/ 2158189 h 2158189"/>
                    <a:gd name="connsiteX0-57" fmla="*/ 2158189 w 2158189"/>
                    <a:gd name="connsiteY0-58" fmla="*/ 2158189 h 2158189"/>
                    <a:gd name="connsiteX1-59" fmla="*/ 0 w 2158189"/>
                    <a:gd name="connsiteY1-60" fmla="*/ 0 h 2158189"/>
                    <a:gd name="connsiteX2-61" fmla="*/ 2158189 w 2158189"/>
                    <a:gd name="connsiteY2-62" fmla="*/ 2158189 h 2158189"/>
                    <a:gd name="connsiteX0-63" fmla="*/ 2158189 w 2158189"/>
                    <a:gd name="connsiteY0-64" fmla="*/ 2158189 h 2158189"/>
                    <a:gd name="connsiteX1-65" fmla="*/ 0 w 2158189"/>
                    <a:gd name="connsiteY1-66" fmla="*/ 0 h 2158189"/>
                    <a:gd name="connsiteX2-67" fmla="*/ 2158189 w 2158189"/>
                    <a:gd name="connsiteY2-68" fmla="*/ 2158189 h 2158189"/>
                    <a:gd name="connsiteX0-69" fmla="*/ 2158189 w 2158189"/>
                    <a:gd name="connsiteY0-70" fmla="*/ 2158189 h 2158189"/>
                    <a:gd name="connsiteX1-71" fmla="*/ 0 w 2158189"/>
                    <a:gd name="connsiteY1-72" fmla="*/ 0 h 2158189"/>
                    <a:gd name="connsiteX2-73" fmla="*/ 2158189 w 2158189"/>
                    <a:gd name="connsiteY2-74" fmla="*/ 2158189 h 2158189"/>
                    <a:gd name="connsiteX0-75" fmla="*/ 2158189 w 2158189"/>
                    <a:gd name="connsiteY0-76" fmla="*/ 2158189 h 2158189"/>
                    <a:gd name="connsiteX1-77" fmla="*/ 0 w 2158189"/>
                    <a:gd name="connsiteY1-78" fmla="*/ 0 h 2158189"/>
                    <a:gd name="connsiteX2-79" fmla="*/ 2158189 w 2158189"/>
                    <a:gd name="connsiteY2-80" fmla="*/ 2158189 h 2158189"/>
                    <a:gd name="connsiteX0-81" fmla="*/ 2158189 w 2158189"/>
                    <a:gd name="connsiteY0-82" fmla="*/ 2158189 h 2158189"/>
                    <a:gd name="connsiteX1-83" fmla="*/ 0 w 2158189"/>
                    <a:gd name="connsiteY1-84" fmla="*/ 0 h 2158189"/>
                    <a:gd name="connsiteX2-85" fmla="*/ 2158189 w 2158189"/>
                    <a:gd name="connsiteY2-86" fmla="*/ 2158189 h 2158189"/>
                    <a:gd name="connsiteX0-87" fmla="*/ 2158189 w 2158189"/>
                    <a:gd name="connsiteY0-88" fmla="*/ 2158189 h 2158189"/>
                    <a:gd name="connsiteX1-89" fmla="*/ 0 w 2158189"/>
                    <a:gd name="connsiteY1-90" fmla="*/ 0 h 2158189"/>
                    <a:gd name="connsiteX2-91" fmla="*/ 2158189 w 2158189"/>
                    <a:gd name="connsiteY2-92" fmla="*/ 2158189 h 2158189"/>
                    <a:gd name="connsiteX0-93" fmla="*/ 2158189 w 2158189"/>
                    <a:gd name="connsiteY0-94" fmla="*/ 2158189 h 2158189"/>
                    <a:gd name="connsiteX1-95" fmla="*/ 0 w 2158189"/>
                    <a:gd name="connsiteY1-96" fmla="*/ 0 h 2158189"/>
                    <a:gd name="connsiteX2-97" fmla="*/ 2158189 w 2158189"/>
                    <a:gd name="connsiteY2-98" fmla="*/ 2158189 h 2158189"/>
                    <a:gd name="connsiteX0-99" fmla="*/ 2158189 w 2158189"/>
                    <a:gd name="connsiteY0-100" fmla="*/ 2158189 h 2158189"/>
                    <a:gd name="connsiteX1-101" fmla="*/ 0 w 2158189"/>
                    <a:gd name="connsiteY1-102" fmla="*/ 0 h 2158189"/>
                    <a:gd name="connsiteX2-103" fmla="*/ 2158189 w 2158189"/>
                    <a:gd name="connsiteY2-104" fmla="*/ 2158189 h 2158189"/>
                    <a:gd name="connsiteX0-105" fmla="*/ 2158189 w 2158189"/>
                    <a:gd name="connsiteY0-106" fmla="*/ 2158189 h 2158189"/>
                    <a:gd name="connsiteX1-107" fmla="*/ 0 w 2158189"/>
                    <a:gd name="connsiteY1-108" fmla="*/ 0 h 2158189"/>
                    <a:gd name="connsiteX2-109" fmla="*/ 2158189 w 2158189"/>
                    <a:gd name="connsiteY2-110" fmla="*/ 2158189 h 2158189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</a:cxnLst>
                  <a:rect l="l" t="t" r="r" b="b"/>
                  <a:pathLst>
                    <a:path w="2158189" h="2158189">
                      <a:moveTo>
                        <a:pt x="2158189" y="2158189"/>
                      </a:moveTo>
                      <a:cubicBezTo>
                        <a:pt x="959822" y="1932280"/>
                        <a:pt x="240425" y="1256425"/>
                        <a:pt x="0" y="0"/>
                      </a:cubicBezTo>
                      <a:cubicBezTo>
                        <a:pt x="1140310" y="283968"/>
                        <a:pt x="1888735" y="916278"/>
                        <a:pt x="2158189" y="2158189"/>
                      </a:cubicBezTo>
                      <a:close/>
                    </a:path>
                  </a:pathLst>
                </a:cu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9232" name="Freeform 219"/>
                <p:cNvSpPr>
                  <a:spLocks noEditPoints="1"/>
                </p:cNvSpPr>
                <p:nvPr/>
              </p:nvSpPr>
              <p:spPr>
                <a:xfrm>
                  <a:off x="4978976" y="2878612"/>
                  <a:ext cx="394489" cy="552904"/>
                </a:xfrm>
                <a:custGeom>
                  <a:avLst/>
                  <a:gdLst/>
                  <a:ahLst/>
                  <a:cxnLst>
                    <a:cxn ang="0">
                      <a:pos x="383271" y="119952"/>
                    </a:cxn>
                    <a:cxn ang="0">
                      <a:pos x="114047" y="20617"/>
                    </a:cxn>
                    <a:cxn ang="0">
                      <a:pos x="20566" y="35611"/>
                    </a:cxn>
                    <a:cxn ang="0">
                      <a:pos x="0" y="84341"/>
                    </a:cxn>
                    <a:cxn ang="0">
                      <a:pos x="1870" y="93713"/>
                    </a:cxn>
                    <a:cxn ang="0">
                      <a:pos x="1870" y="427329"/>
                    </a:cxn>
                    <a:cxn ang="0">
                      <a:pos x="13087" y="444197"/>
                    </a:cxn>
                    <a:cxn ang="0">
                      <a:pos x="286051" y="552904"/>
                    </a:cxn>
                    <a:cxn ang="0">
                      <a:pos x="293530" y="552904"/>
                    </a:cxn>
                    <a:cxn ang="0">
                      <a:pos x="302878" y="551030"/>
                    </a:cxn>
                    <a:cxn ang="0">
                      <a:pos x="310356" y="536036"/>
                    </a:cxn>
                    <a:cxn ang="0">
                      <a:pos x="310356" y="517293"/>
                    </a:cxn>
                    <a:cxn ang="0">
                      <a:pos x="360836" y="470437"/>
                    </a:cxn>
                    <a:cxn ang="0">
                      <a:pos x="375793" y="479808"/>
                    </a:cxn>
                    <a:cxn ang="0">
                      <a:pos x="394489" y="461066"/>
                    </a:cxn>
                    <a:cxn ang="0">
                      <a:pos x="394489" y="136820"/>
                    </a:cxn>
                    <a:cxn ang="0">
                      <a:pos x="383271" y="119952"/>
                    </a:cxn>
                    <a:cxn ang="0">
                      <a:pos x="39262" y="91838"/>
                    </a:cxn>
                    <a:cxn ang="0">
                      <a:pos x="35523" y="82467"/>
                    </a:cxn>
                    <a:cxn ang="0">
                      <a:pos x="44871" y="61850"/>
                    </a:cxn>
                    <a:cxn ang="0">
                      <a:pos x="100959" y="52479"/>
                    </a:cxn>
                    <a:cxn ang="0">
                      <a:pos x="102829" y="54353"/>
                    </a:cxn>
                    <a:cxn ang="0">
                      <a:pos x="355227" y="148066"/>
                    </a:cxn>
                    <a:cxn ang="0">
                      <a:pos x="301008" y="198671"/>
                    </a:cxn>
                    <a:cxn ang="0">
                      <a:pos x="299139" y="198671"/>
                    </a:cxn>
                    <a:cxn ang="0">
                      <a:pos x="39262" y="91838"/>
                    </a:cxn>
                    <a:cxn ang="0">
                      <a:pos x="310356" y="208042"/>
                    </a:cxn>
                    <a:cxn ang="0">
                      <a:pos x="358966" y="161186"/>
                    </a:cxn>
                    <a:cxn ang="0">
                      <a:pos x="358966" y="457317"/>
                    </a:cxn>
                    <a:cxn ang="0">
                      <a:pos x="310356" y="502299"/>
                    </a:cxn>
                    <a:cxn ang="0">
                      <a:pos x="310356" y="215539"/>
                    </a:cxn>
                    <a:cxn ang="0">
                      <a:pos x="310356" y="208042"/>
                    </a:cxn>
                  </a:cxnLst>
                  <a:rect l="0" t="0" r="0" b="0"/>
                  <a:pathLst>
                    <a:path w="211" h="295">
                      <a:moveTo>
                        <a:pt x="205" y="64"/>
                      </a:moveTo>
                      <a:cubicBezTo>
                        <a:pt x="61" y="11"/>
                        <a:pt x="61" y="11"/>
                        <a:pt x="61" y="11"/>
                      </a:cubicBezTo>
                      <a:cubicBezTo>
                        <a:pt x="58" y="10"/>
                        <a:pt x="32" y="0"/>
                        <a:pt x="11" y="19"/>
                      </a:cubicBezTo>
                      <a:cubicBezTo>
                        <a:pt x="4" y="26"/>
                        <a:pt x="0" y="35"/>
                        <a:pt x="0" y="45"/>
                      </a:cubicBezTo>
                      <a:cubicBezTo>
                        <a:pt x="0" y="47"/>
                        <a:pt x="1" y="48"/>
                        <a:pt x="1" y="50"/>
                      </a:cubicBezTo>
                      <a:cubicBezTo>
                        <a:pt x="1" y="228"/>
                        <a:pt x="1" y="228"/>
                        <a:pt x="1" y="228"/>
                      </a:cubicBezTo>
                      <a:cubicBezTo>
                        <a:pt x="1" y="232"/>
                        <a:pt x="3" y="236"/>
                        <a:pt x="7" y="237"/>
                      </a:cubicBezTo>
                      <a:cubicBezTo>
                        <a:pt x="153" y="295"/>
                        <a:pt x="153" y="295"/>
                        <a:pt x="153" y="295"/>
                      </a:cubicBezTo>
                      <a:cubicBezTo>
                        <a:pt x="154" y="295"/>
                        <a:pt x="156" y="295"/>
                        <a:pt x="157" y="295"/>
                      </a:cubicBezTo>
                      <a:cubicBezTo>
                        <a:pt x="159" y="295"/>
                        <a:pt x="161" y="295"/>
                        <a:pt x="162" y="294"/>
                      </a:cubicBezTo>
                      <a:cubicBezTo>
                        <a:pt x="165" y="292"/>
                        <a:pt x="166" y="289"/>
                        <a:pt x="166" y="286"/>
                      </a:cubicBezTo>
                      <a:cubicBezTo>
                        <a:pt x="166" y="276"/>
                        <a:pt x="166" y="276"/>
                        <a:pt x="166" y="276"/>
                      </a:cubicBezTo>
                      <a:cubicBezTo>
                        <a:pt x="193" y="251"/>
                        <a:pt x="193" y="251"/>
                        <a:pt x="193" y="251"/>
                      </a:cubicBezTo>
                      <a:cubicBezTo>
                        <a:pt x="195" y="254"/>
                        <a:pt x="198" y="256"/>
                        <a:pt x="201" y="256"/>
                      </a:cubicBezTo>
                      <a:cubicBezTo>
                        <a:pt x="207" y="256"/>
                        <a:pt x="211" y="251"/>
                        <a:pt x="211" y="246"/>
                      </a:cubicBezTo>
                      <a:cubicBezTo>
                        <a:pt x="211" y="73"/>
                        <a:pt x="211" y="73"/>
                        <a:pt x="211" y="73"/>
                      </a:cubicBezTo>
                      <a:cubicBezTo>
                        <a:pt x="211" y="69"/>
                        <a:pt x="208" y="66"/>
                        <a:pt x="205" y="64"/>
                      </a:cubicBezTo>
                      <a:close/>
                      <a:moveTo>
                        <a:pt x="21" y="49"/>
                      </a:moveTo>
                      <a:cubicBezTo>
                        <a:pt x="20" y="48"/>
                        <a:pt x="19" y="46"/>
                        <a:pt x="19" y="44"/>
                      </a:cubicBezTo>
                      <a:cubicBezTo>
                        <a:pt x="19" y="40"/>
                        <a:pt x="21" y="36"/>
                        <a:pt x="24" y="33"/>
                      </a:cubicBezTo>
                      <a:cubicBezTo>
                        <a:pt x="36" y="22"/>
                        <a:pt x="54" y="28"/>
                        <a:pt x="54" y="28"/>
                      </a:cubicBezTo>
                      <a:cubicBezTo>
                        <a:pt x="54" y="28"/>
                        <a:pt x="54" y="29"/>
                        <a:pt x="55" y="29"/>
                      </a:cubicBezTo>
                      <a:cubicBezTo>
                        <a:pt x="190" y="79"/>
                        <a:pt x="190" y="79"/>
                        <a:pt x="190" y="79"/>
                      </a:cubicBezTo>
                      <a:cubicBezTo>
                        <a:pt x="161" y="106"/>
                        <a:pt x="161" y="106"/>
                        <a:pt x="161" y="106"/>
                      </a:cubicBezTo>
                      <a:cubicBezTo>
                        <a:pt x="161" y="106"/>
                        <a:pt x="161" y="106"/>
                        <a:pt x="160" y="106"/>
                      </a:cubicBezTo>
                      <a:lnTo>
                        <a:pt x="21" y="49"/>
                      </a:lnTo>
                      <a:close/>
                      <a:moveTo>
                        <a:pt x="166" y="111"/>
                      </a:moveTo>
                      <a:cubicBezTo>
                        <a:pt x="192" y="86"/>
                        <a:pt x="192" y="86"/>
                        <a:pt x="192" y="86"/>
                      </a:cubicBezTo>
                      <a:cubicBezTo>
                        <a:pt x="192" y="244"/>
                        <a:pt x="192" y="244"/>
                        <a:pt x="192" y="244"/>
                      </a:cubicBezTo>
                      <a:cubicBezTo>
                        <a:pt x="166" y="268"/>
                        <a:pt x="166" y="268"/>
                        <a:pt x="166" y="268"/>
                      </a:cubicBezTo>
                      <a:cubicBezTo>
                        <a:pt x="166" y="115"/>
                        <a:pt x="166" y="115"/>
                        <a:pt x="166" y="115"/>
                      </a:cubicBezTo>
                      <a:cubicBezTo>
                        <a:pt x="166" y="114"/>
                        <a:pt x="166" y="112"/>
                        <a:pt x="166" y="111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9233" name="组合 13"/>
              <p:cNvGrpSpPr/>
              <p:nvPr/>
            </p:nvGrpSpPr>
            <p:grpSpPr>
              <a:xfrm>
                <a:off x="5156839" y="1824233"/>
                <a:ext cx="2108759" cy="2108759"/>
                <a:chOff x="5156839" y="1824233"/>
                <a:chExt cx="2108759" cy="2108759"/>
              </a:xfrm>
            </p:grpSpPr>
            <p:sp>
              <p:nvSpPr>
                <p:cNvPr id="34" name="直角三角形 3"/>
                <p:cNvSpPr/>
                <p:nvPr/>
              </p:nvSpPr>
              <p:spPr>
                <a:xfrm rot="2700000">
                  <a:off x="5156831" y="1824225"/>
                  <a:ext cx="2108759" cy="2108759"/>
                </a:xfrm>
                <a:custGeom>
                  <a:avLst/>
                  <a:gdLst>
                    <a:gd name="connsiteX0" fmla="*/ 0 w 2158189"/>
                    <a:gd name="connsiteY0" fmla="*/ 2158189 h 2158189"/>
                    <a:gd name="connsiteX1" fmla="*/ 0 w 2158189"/>
                    <a:gd name="connsiteY1" fmla="*/ 0 h 2158189"/>
                    <a:gd name="connsiteX2" fmla="*/ 2158189 w 2158189"/>
                    <a:gd name="connsiteY2" fmla="*/ 2158189 h 2158189"/>
                    <a:gd name="connsiteX3" fmla="*/ 0 w 2158189"/>
                    <a:gd name="connsiteY3" fmla="*/ 2158189 h 2158189"/>
                    <a:gd name="connsiteX0-1" fmla="*/ 270933 w 2429122"/>
                    <a:gd name="connsiteY0-2" fmla="*/ 2158189 h 2158189"/>
                    <a:gd name="connsiteX1-3" fmla="*/ 270933 w 2429122"/>
                    <a:gd name="connsiteY1-4" fmla="*/ 0 h 2158189"/>
                    <a:gd name="connsiteX2-5" fmla="*/ 2429122 w 2429122"/>
                    <a:gd name="connsiteY2-6" fmla="*/ 2158189 h 2158189"/>
                    <a:gd name="connsiteX3-7" fmla="*/ 270933 w 2429122"/>
                    <a:gd name="connsiteY3-8" fmla="*/ 2158189 h 2158189"/>
                    <a:gd name="connsiteX0-9" fmla="*/ 2158189 w 2158189"/>
                    <a:gd name="connsiteY0-10" fmla="*/ 2158189 h 2158189"/>
                    <a:gd name="connsiteX1-11" fmla="*/ 0 w 2158189"/>
                    <a:gd name="connsiteY1-12" fmla="*/ 0 h 2158189"/>
                    <a:gd name="connsiteX2-13" fmla="*/ 2158189 w 2158189"/>
                    <a:gd name="connsiteY2-14" fmla="*/ 2158189 h 2158189"/>
                    <a:gd name="connsiteX0-15" fmla="*/ 2158189 w 2158189"/>
                    <a:gd name="connsiteY0-16" fmla="*/ 2158189 h 2158189"/>
                    <a:gd name="connsiteX1-17" fmla="*/ 0 w 2158189"/>
                    <a:gd name="connsiteY1-18" fmla="*/ 0 h 2158189"/>
                    <a:gd name="connsiteX2-19" fmla="*/ 2158189 w 2158189"/>
                    <a:gd name="connsiteY2-20" fmla="*/ 2158189 h 2158189"/>
                    <a:gd name="connsiteX0-21" fmla="*/ 2158189 w 2158189"/>
                    <a:gd name="connsiteY0-22" fmla="*/ 2158189 h 2158189"/>
                    <a:gd name="connsiteX1-23" fmla="*/ 0 w 2158189"/>
                    <a:gd name="connsiteY1-24" fmla="*/ 0 h 2158189"/>
                    <a:gd name="connsiteX2-25" fmla="*/ 2158189 w 2158189"/>
                    <a:gd name="connsiteY2-26" fmla="*/ 2158189 h 2158189"/>
                    <a:gd name="connsiteX0-27" fmla="*/ 2158189 w 2158189"/>
                    <a:gd name="connsiteY0-28" fmla="*/ 2158189 h 2158189"/>
                    <a:gd name="connsiteX1-29" fmla="*/ 0 w 2158189"/>
                    <a:gd name="connsiteY1-30" fmla="*/ 0 h 2158189"/>
                    <a:gd name="connsiteX2-31" fmla="*/ 2158189 w 2158189"/>
                    <a:gd name="connsiteY2-32" fmla="*/ 2158189 h 2158189"/>
                    <a:gd name="connsiteX0-33" fmla="*/ 2158189 w 2158189"/>
                    <a:gd name="connsiteY0-34" fmla="*/ 2158189 h 2158189"/>
                    <a:gd name="connsiteX1-35" fmla="*/ 0 w 2158189"/>
                    <a:gd name="connsiteY1-36" fmla="*/ 0 h 2158189"/>
                    <a:gd name="connsiteX2-37" fmla="*/ 2158189 w 2158189"/>
                    <a:gd name="connsiteY2-38" fmla="*/ 2158189 h 2158189"/>
                    <a:gd name="connsiteX0-39" fmla="*/ 2158189 w 2158189"/>
                    <a:gd name="connsiteY0-40" fmla="*/ 2158189 h 2158189"/>
                    <a:gd name="connsiteX1-41" fmla="*/ 0 w 2158189"/>
                    <a:gd name="connsiteY1-42" fmla="*/ 0 h 2158189"/>
                    <a:gd name="connsiteX2-43" fmla="*/ 2158189 w 2158189"/>
                    <a:gd name="connsiteY2-44" fmla="*/ 2158189 h 2158189"/>
                    <a:gd name="connsiteX0-45" fmla="*/ 2158189 w 2158189"/>
                    <a:gd name="connsiteY0-46" fmla="*/ 2158189 h 2158189"/>
                    <a:gd name="connsiteX1-47" fmla="*/ 0 w 2158189"/>
                    <a:gd name="connsiteY1-48" fmla="*/ 0 h 2158189"/>
                    <a:gd name="connsiteX2-49" fmla="*/ 2158189 w 2158189"/>
                    <a:gd name="connsiteY2-50" fmla="*/ 2158189 h 2158189"/>
                    <a:gd name="connsiteX0-51" fmla="*/ 2158189 w 2158189"/>
                    <a:gd name="connsiteY0-52" fmla="*/ 2158189 h 2158189"/>
                    <a:gd name="connsiteX1-53" fmla="*/ 0 w 2158189"/>
                    <a:gd name="connsiteY1-54" fmla="*/ 0 h 2158189"/>
                    <a:gd name="connsiteX2-55" fmla="*/ 2158189 w 2158189"/>
                    <a:gd name="connsiteY2-56" fmla="*/ 2158189 h 2158189"/>
                    <a:gd name="connsiteX0-57" fmla="*/ 2158189 w 2158189"/>
                    <a:gd name="connsiteY0-58" fmla="*/ 2158189 h 2158189"/>
                    <a:gd name="connsiteX1-59" fmla="*/ 0 w 2158189"/>
                    <a:gd name="connsiteY1-60" fmla="*/ 0 h 2158189"/>
                    <a:gd name="connsiteX2-61" fmla="*/ 2158189 w 2158189"/>
                    <a:gd name="connsiteY2-62" fmla="*/ 2158189 h 2158189"/>
                    <a:gd name="connsiteX0-63" fmla="*/ 2158189 w 2158189"/>
                    <a:gd name="connsiteY0-64" fmla="*/ 2158189 h 2158189"/>
                    <a:gd name="connsiteX1-65" fmla="*/ 0 w 2158189"/>
                    <a:gd name="connsiteY1-66" fmla="*/ 0 h 2158189"/>
                    <a:gd name="connsiteX2-67" fmla="*/ 2158189 w 2158189"/>
                    <a:gd name="connsiteY2-68" fmla="*/ 2158189 h 2158189"/>
                    <a:gd name="connsiteX0-69" fmla="*/ 2158189 w 2158189"/>
                    <a:gd name="connsiteY0-70" fmla="*/ 2158189 h 2158189"/>
                    <a:gd name="connsiteX1-71" fmla="*/ 0 w 2158189"/>
                    <a:gd name="connsiteY1-72" fmla="*/ 0 h 2158189"/>
                    <a:gd name="connsiteX2-73" fmla="*/ 2158189 w 2158189"/>
                    <a:gd name="connsiteY2-74" fmla="*/ 2158189 h 2158189"/>
                    <a:gd name="connsiteX0-75" fmla="*/ 2158189 w 2158189"/>
                    <a:gd name="connsiteY0-76" fmla="*/ 2158189 h 2158189"/>
                    <a:gd name="connsiteX1-77" fmla="*/ 0 w 2158189"/>
                    <a:gd name="connsiteY1-78" fmla="*/ 0 h 2158189"/>
                    <a:gd name="connsiteX2-79" fmla="*/ 2158189 w 2158189"/>
                    <a:gd name="connsiteY2-80" fmla="*/ 2158189 h 2158189"/>
                    <a:gd name="connsiteX0-81" fmla="*/ 2158189 w 2158189"/>
                    <a:gd name="connsiteY0-82" fmla="*/ 2158189 h 2158189"/>
                    <a:gd name="connsiteX1-83" fmla="*/ 0 w 2158189"/>
                    <a:gd name="connsiteY1-84" fmla="*/ 0 h 2158189"/>
                    <a:gd name="connsiteX2-85" fmla="*/ 2158189 w 2158189"/>
                    <a:gd name="connsiteY2-86" fmla="*/ 2158189 h 2158189"/>
                    <a:gd name="connsiteX0-87" fmla="*/ 2158189 w 2158189"/>
                    <a:gd name="connsiteY0-88" fmla="*/ 2158189 h 2158189"/>
                    <a:gd name="connsiteX1-89" fmla="*/ 0 w 2158189"/>
                    <a:gd name="connsiteY1-90" fmla="*/ 0 h 2158189"/>
                    <a:gd name="connsiteX2-91" fmla="*/ 2158189 w 2158189"/>
                    <a:gd name="connsiteY2-92" fmla="*/ 2158189 h 2158189"/>
                    <a:gd name="connsiteX0-93" fmla="*/ 2158189 w 2158189"/>
                    <a:gd name="connsiteY0-94" fmla="*/ 2158189 h 2158189"/>
                    <a:gd name="connsiteX1-95" fmla="*/ 0 w 2158189"/>
                    <a:gd name="connsiteY1-96" fmla="*/ 0 h 2158189"/>
                    <a:gd name="connsiteX2-97" fmla="*/ 2158189 w 2158189"/>
                    <a:gd name="connsiteY2-98" fmla="*/ 2158189 h 2158189"/>
                    <a:gd name="connsiteX0-99" fmla="*/ 2158189 w 2158189"/>
                    <a:gd name="connsiteY0-100" fmla="*/ 2158189 h 2158189"/>
                    <a:gd name="connsiteX1-101" fmla="*/ 0 w 2158189"/>
                    <a:gd name="connsiteY1-102" fmla="*/ 0 h 2158189"/>
                    <a:gd name="connsiteX2-103" fmla="*/ 2158189 w 2158189"/>
                    <a:gd name="connsiteY2-104" fmla="*/ 2158189 h 2158189"/>
                    <a:gd name="connsiteX0-105" fmla="*/ 2158189 w 2158189"/>
                    <a:gd name="connsiteY0-106" fmla="*/ 2158189 h 2158189"/>
                    <a:gd name="connsiteX1-107" fmla="*/ 0 w 2158189"/>
                    <a:gd name="connsiteY1-108" fmla="*/ 0 h 2158189"/>
                    <a:gd name="connsiteX2-109" fmla="*/ 2158189 w 2158189"/>
                    <a:gd name="connsiteY2-110" fmla="*/ 2158189 h 2158189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</a:cxnLst>
                  <a:rect l="l" t="t" r="r" b="b"/>
                  <a:pathLst>
                    <a:path w="2158189" h="2158189">
                      <a:moveTo>
                        <a:pt x="2158189" y="2158189"/>
                      </a:moveTo>
                      <a:cubicBezTo>
                        <a:pt x="959822" y="1932280"/>
                        <a:pt x="240425" y="1256425"/>
                        <a:pt x="0" y="0"/>
                      </a:cubicBezTo>
                      <a:cubicBezTo>
                        <a:pt x="1140310" y="283968"/>
                        <a:pt x="1888735" y="916278"/>
                        <a:pt x="2158189" y="2158189"/>
                      </a:cubicBezTo>
                      <a:close/>
                    </a:path>
                  </a:pathLst>
                </a:custGeom>
                <a:solidFill>
                  <a:srgbClr val="72C8D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9235" name="Freeform 70"/>
                <p:cNvSpPr/>
                <p:nvPr/>
              </p:nvSpPr>
              <p:spPr>
                <a:xfrm>
                  <a:off x="5887436" y="2511422"/>
                  <a:ext cx="483307" cy="483305"/>
                </a:xfrm>
                <a:custGeom>
                  <a:avLst/>
                  <a:gdLst/>
                  <a:ahLst/>
                  <a:cxnLst>
                    <a:cxn ang="0">
                      <a:pos x="422894" y="301434"/>
                    </a:cxn>
                    <a:cxn ang="0">
                      <a:pos x="483307" y="240811"/>
                    </a:cxn>
                    <a:cxn ang="0">
                      <a:pos x="422894" y="180187"/>
                    </a:cxn>
                    <a:cxn ang="0">
                      <a:pos x="365837" y="223971"/>
                    </a:cxn>
                    <a:cxn ang="0">
                      <a:pos x="214803" y="223971"/>
                    </a:cxn>
                    <a:cxn ang="0">
                      <a:pos x="298711" y="77464"/>
                    </a:cxn>
                    <a:cxn ang="0">
                      <a:pos x="365837" y="77464"/>
                    </a:cxn>
                    <a:cxn ang="0">
                      <a:pos x="422894" y="121247"/>
                    </a:cxn>
                    <a:cxn ang="0">
                      <a:pos x="483307" y="60624"/>
                    </a:cxn>
                    <a:cxn ang="0">
                      <a:pos x="422894" y="0"/>
                    </a:cxn>
                    <a:cxn ang="0">
                      <a:pos x="365837" y="43784"/>
                    </a:cxn>
                    <a:cxn ang="0">
                      <a:pos x="278573" y="43784"/>
                    </a:cxn>
                    <a:cxn ang="0">
                      <a:pos x="174528" y="223971"/>
                    </a:cxn>
                    <a:cxn ang="0">
                      <a:pos x="119149" y="223971"/>
                    </a:cxn>
                    <a:cxn ang="0">
                      <a:pos x="60413" y="180187"/>
                    </a:cxn>
                    <a:cxn ang="0">
                      <a:pos x="0" y="240811"/>
                    </a:cxn>
                    <a:cxn ang="0">
                      <a:pos x="60413" y="301434"/>
                    </a:cxn>
                    <a:cxn ang="0">
                      <a:pos x="119149" y="257650"/>
                    </a:cxn>
                    <a:cxn ang="0">
                      <a:pos x="174528" y="257650"/>
                    </a:cxn>
                    <a:cxn ang="0">
                      <a:pos x="278573" y="439521"/>
                    </a:cxn>
                    <a:cxn ang="0">
                      <a:pos x="365837" y="439521"/>
                    </a:cxn>
                    <a:cxn ang="0">
                      <a:pos x="422894" y="483305"/>
                    </a:cxn>
                    <a:cxn ang="0">
                      <a:pos x="483307" y="422681"/>
                    </a:cxn>
                    <a:cxn ang="0">
                      <a:pos x="422894" y="362058"/>
                    </a:cxn>
                    <a:cxn ang="0">
                      <a:pos x="365837" y="405841"/>
                    </a:cxn>
                    <a:cxn ang="0">
                      <a:pos x="298711" y="405841"/>
                    </a:cxn>
                    <a:cxn ang="0">
                      <a:pos x="214803" y="257650"/>
                    </a:cxn>
                    <a:cxn ang="0">
                      <a:pos x="365837" y="257650"/>
                    </a:cxn>
                    <a:cxn ang="0">
                      <a:pos x="422894" y="301434"/>
                    </a:cxn>
                  </a:cxnLst>
                  <a:rect l="0" t="0" r="0" b="0"/>
                  <a:pathLst>
                    <a:path w="288" h="287">
                      <a:moveTo>
                        <a:pt x="252" y="179"/>
                      </a:moveTo>
                      <a:cubicBezTo>
                        <a:pt x="272" y="179"/>
                        <a:pt x="288" y="163"/>
                        <a:pt x="288" y="143"/>
                      </a:cubicBezTo>
                      <a:cubicBezTo>
                        <a:pt x="288" y="124"/>
                        <a:pt x="272" y="107"/>
                        <a:pt x="252" y="107"/>
                      </a:cubicBezTo>
                      <a:cubicBezTo>
                        <a:pt x="236" y="107"/>
                        <a:pt x="222" y="118"/>
                        <a:pt x="218" y="133"/>
                      </a:cubicBezTo>
                      <a:cubicBezTo>
                        <a:pt x="128" y="133"/>
                        <a:pt x="128" y="133"/>
                        <a:pt x="128" y="133"/>
                      </a:cubicBezTo>
                      <a:cubicBezTo>
                        <a:pt x="178" y="46"/>
                        <a:pt x="178" y="46"/>
                        <a:pt x="178" y="46"/>
                      </a:cubicBezTo>
                      <a:cubicBezTo>
                        <a:pt x="218" y="46"/>
                        <a:pt x="218" y="46"/>
                        <a:pt x="218" y="46"/>
                      </a:cubicBezTo>
                      <a:cubicBezTo>
                        <a:pt x="222" y="61"/>
                        <a:pt x="236" y="72"/>
                        <a:pt x="252" y="72"/>
                      </a:cubicBezTo>
                      <a:cubicBezTo>
                        <a:pt x="272" y="72"/>
                        <a:pt x="288" y="56"/>
                        <a:pt x="288" y="36"/>
                      </a:cubicBezTo>
                      <a:cubicBezTo>
                        <a:pt x="288" y="16"/>
                        <a:pt x="272" y="0"/>
                        <a:pt x="252" y="0"/>
                      </a:cubicBezTo>
                      <a:cubicBezTo>
                        <a:pt x="236" y="0"/>
                        <a:pt x="222" y="11"/>
                        <a:pt x="218" y="26"/>
                      </a:cubicBezTo>
                      <a:cubicBezTo>
                        <a:pt x="166" y="26"/>
                        <a:pt x="166" y="26"/>
                        <a:pt x="166" y="26"/>
                      </a:cubicBezTo>
                      <a:cubicBezTo>
                        <a:pt x="104" y="133"/>
                        <a:pt x="104" y="133"/>
                        <a:pt x="104" y="133"/>
                      </a:cubicBezTo>
                      <a:cubicBezTo>
                        <a:pt x="71" y="133"/>
                        <a:pt x="71" y="133"/>
                        <a:pt x="71" y="133"/>
                      </a:cubicBezTo>
                      <a:cubicBezTo>
                        <a:pt x="66" y="118"/>
                        <a:pt x="53" y="107"/>
                        <a:pt x="36" y="107"/>
                      </a:cubicBezTo>
                      <a:cubicBezTo>
                        <a:pt x="16" y="107"/>
                        <a:pt x="0" y="124"/>
                        <a:pt x="0" y="143"/>
                      </a:cubicBezTo>
                      <a:cubicBezTo>
                        <a:pt x="0" y="163"/>
                        <a:pt x="16" y="179"/>
                        <a:pt x="36" y="179"/>
                      </a:cubicBezTo>
                      <a:cubicBezTo>
                        <a:pt x="53" y="179"/>
                        <a:pt x="66" y="168"/>
                        <a:pt x="71" y="153"/>
                      </a:cubicBezTo>
                      <a:cubicBezTo>
                        <a:pt x="104" y="153"/>
                        <a:pt x="104" y="153"/>
                        <a:pt x="104" y="153"/>
                      </a:cubicBezTo>
                      <a:cubicBezTo>
                        <a:pt x="166" y="261"/>
                        <a:pt x="166" y="261"/>
                        <a:pt x="166" y="261"/>
                      </a:cubicBezTo>
                      <a:cubicBezTo>
                        <a:pt x="218" y="261"/>
                        <a:pt x="218" y="261"/>
                        <a:pt x="218" y="261"/>
                      </a:cubicBezTo>
                      <a:cubicBezTo>
                        <a:pt x="222" y="277"/>
                        <a:pt x="236" y="287"/>
                        <a:pt x="252" y="287"/>
                      </a:cubicBezTo>
                      <a:cubicBezTo>
                        <a:pt x="272" y="287"/>
                        <a:pt x="288" y="271"/>
                        <a:pt x="288" y="251"/>
                      </a:cubicBezTo>
                      <a:cubicBezTo>
                        <a:pt x="288" y="232"/>
                        <a:pt x="272" y="215"/>
                        <a:pt x="252" y="215"/>
                      </a:cubicBezTo>
                      <a:cubicBezTo>
                        <a:pt x="236" y="215"/>
                        <a:pt x="222" y="226"/>
                        <a:pt x="218" y="241"/>
                      </a:cubicBezTo>
                      <a:cubicBezTo>
                        <a:pt x="178" y="241"/>
                        <a:pt x="178" y="241"/>
                        <a:pt x="178" y="241"/>
                      </a:cubicBezTo>
                      <a:cubicBezTo>
                        <a:pt x="128" y="153"/>
                        <a:pt x="128" y="153"/>
                        <a:pt x="128" y="153"/>
                      </a:cubicBezTo>
                      <a:cubicBezTo>
                        <a:pt x="218" y="153"/>
                        <a:pt x="218" y="153"/>
                        <a:pt x="218" y="153"/>
                      </a:cubicBezTo>
                      <a:cubicBezTo>
                        <a:pt x="222" y="168"/>
                        <a:pt x="236" y="179"/>
                        <a:pt x="252" y="17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9236" name="组合 14"/>
              <p:cNvGrpSpPr/>
              <p:nvPr/>
            </p:nvGrpSpPr>
            <p:grpSpPr>
              <a:xfrm>
                <a:off x="6246598" y="2089310"/>
                <a:ext cx="2108759" cy="2108759"/>
                <a:chOff x="6246598" y="2089310"/>
                <a:chExt cx="2108759" cy="2108759"/>
              </a:xfrm>
            </p:grpSpPr>
            <p:sp>
              <p:nvSpPr>
                <p:cNvPr id="22" name="直角三角形 3"/>
                <p:cNvSpPr/>
                <p:nvPr/>
              </p:nvSpPr>
              <p:spPr>
                <a:xfrm rot="5400000">
                  <a:off x="6246590" y="2089302"/>
                  <a:ext cx="2108759" cy="2108759"/>
                </a:xfrm>
                <a:custGeom>
                  <a:avLst/>
                  <a:gdLst>
                    <a:gd name="connsiteX0" fmla="*/ 0 w 2158189"/>
                    <a:gd name="connsiteY0" fmla="*/ 2158189 h 2158189"/>
                    <a:gd name="connsiteX1" fmla="*/ 0 w 2158189"/>
                    <a:gd name="connsiteY1" fmla="*/ 0 h 2158189"/>
                    <a:gd name="connsiteX2" fmla="*/ 2158189 w 2158189"/>
                    <a:gd name="connsiteY2" fmla="*/ 2158189 h 2158189"/>
                    <a:gd name="connsiteX3" fmla="*/ 0 w 2158189"/>
                    <a:gd name="connsiteY3" fmla="*/ 2158189 h 2158189"/>
                    <a:gd name="connsiteX0-1" fmla="*/ 270933 w 2429122"/>
                    <a:gd name="connsiteY0-2" fmla="*/ 2158189 h 2158189"/>
                    <a:gd name="connsiteX1-3" fmla="*/ 270933 w 2429122"/>
                    <a:gd name="connsiteY1-4" fmla="*/ 0 h 2158189"/>
                    <a:gd name="connsiteX2-5" fmla="*/ 2429122 w 2429122"/>
                    <a:gd name="connsiteY2-6" fmla="*/ 2158189 h 2158189"/>
                    <a:gd name="connsiteX3-7" fmla="*/ 270933 w 2429122"/>
                    <a:gd name="connsiteY3-8" fmla="*/ 2158189 h 2158189"/>
                    <a:gd name="connsiteX0-9" fmla="*/ 2158189 w 2158189"/>
                    <a:gd name="connsiteY0-10" fmla="*/ 2158189 h 2158189"/>
                    <a:gd name="connsiteX1-11" fmla="*/ 0 w 2158189"/>
                    <a:gd name="connsiteY1-12" fmla="*/ 0 h 2158189"/>
                    <a:gd name="connsiteX2-13" fmla="*/ 2158189 w 2158189"/>
                    <a:gd name="connsiteY2-14" fmla="*/ 2158189 h 2158189"/>
                    <a:gd name="connsiteX0-15" fmla="*/ 2158189 w 2158189"/>
                    <a:gd name="connsiteY0-16" fmla="*/ 2158189 h 2158189"/>
                    <a:gd name="connsiteX1-17" fmla="*/ 0 w 2158189"/>
                    <a:gd name="connsiteY1-18" fmla="*/ 0 h 2158189"/>
                    <a:gd name="connsiteX2-19" fmla="*/ 2158189 w 2158189"/>
                    <a:gd name="connsiteY2-20" fmla="*/ 2158189 h 2158189"/>
                    <a:gd name="connsiteX0-21" fmla="*/ 2158189 w 2158189"/>
                    <a:gd name="connsiteY0-22" fmla="*/ 2158189 h 2158189"/>
                    <a:gd name="connsiteX1-23" fmla="*/ 0 w 2158189"/>
                    <a:gd name="connsiteY1-24" fmla="*/ 0 h 2158189"/>
                    <a:gd name="connsiteX2-25" fmla="*/ 2158189 w 2158189"/>
                    <a:gd name="connsiteY2-26" fmla="*/ 2158189 h 2158189"/>
                    <a:gd name="connsiteX0-27" fmla="*/ 2158189 w 2158189"/>
                    <a:gd name="connsiteY0-28" fmla="*/ 2158189 h 2158189"/>
                    <a:gd name="connsiteX1-29" fmla="*/ 0 w 2158189"/>
                    <a:gd name="connsiteY1-30" fmla="*/ 0 h 2158189"/>
                    <a:gd name="connsiteX2-31" fmla="*/ 2158189 w 2158189"/>
                    <a:gd name="connsiteY2-32" fmla="*/ 2158189 h 2158189"/>
                    <a:gd name="connsiteX0-33" fmla="*/ 2158189 w 2158189"/>
                    <a:gd name="connsiteY0-34" fmla="*/ 2158189 h 2158189"/>
                    <a:gd name="connsiteX1-35" fmla="*/ 0 w 2158189"/>
                    <a:gd name="connsiteY1-36" fmla="*/ 0 h 2158189"/>
                    <a:gd name="connsiteX2-37" fmla="*/ 2158189 w 2158189"/>
                    <a:gd name="connsiteY2-38" fmla="*/ 2158189 h 2158189"/>
                    <a:gd name="connsiteX0-39" fmla="*/ 2158189 w 2158189"/>
                    <a:gd name="connsiteY0-40" fmla="*/ 2158189 h 2158189"/>
                    <a:gd name="connsiteX1-41" fmla="*/ 0 w 2158189"/>
                    <a:gd name="connsiteY1-42" fmla="*/ 0 h 2158189"/>
                    <a:gd name="connsiteX2-43" fmla="*/ 2158189 w 2158189"/>
                    <a:gd name="connsiteY2-44" fmla="*/ 2158189 h 2158189"/>
                    <a:gd name="connsiteX0-45" fmla="*/ 2158189 w 2158189"/>
                    <a:gd name="connsiteY0-46" fmla="*/ 2158189 h 2158189"/>
                    <a:gd name="connsiteX1-47" fmla="*/ 0 w 2158189"/>
                    <a:gd name="connsiteY1-48" fmla="*/ 0 h 2158189"/>
                    <a:gd name="connsiteX2-49" fmla="*/ 2158189 w 2158189"/>
                    <a:gd name="connsiteY2-50" fmla="*/ 2158189 h 2158189"/>
                    <a:gd name="connsiteX0-51" fmla="*/ 2158189 w 2158189"/>
                    <a:gd name="connsiteY0-52" fmla="*/ 2158189 h 2158189"/>
                    <a:gd name="connsiteX1-53" fmla="*/ 0 w 2158189"/>
                    <a:gd name="connsiteY1-54" fmla="*/ 0 h 2158189"/>
                    <a:gd name="connsiteX2-55" fmla="*/ 2158189 w 2158189"/>
                    <a:gd name="connsiteY2-56" fmla="*/ 2158189 h 2158189"/>
                    <a:gd name="connsiteX0-57" fmla="*/ 2158189 w 2158189"/>
                    <a:gd name="connsiteY0-58" fmla="*/ 2158189 h 2158189"/>
                    <a:gd name="connsiteX1-59" fmla="*/ 0 w 2158189"/>
                    <a:gd name="connsiteY1-60" fmla="*/ 0 h 2158189"/>
                    <a:gd name="connsiteX2-61" fmla="*/ 2158189 w 2158189"/>
                    <a:gd name="connsiteY2-62" fmla="*/ 2158189 h 2158189"/>
                    <a:gd name="connsiteX0-63" fmla="*/ 2158189 w 2158189"/>
                    <a:gd name="connsiteY0-64" fmla="*/ 2158189 h 2158189"/>
                    <a:gd name="connsiteX1-65" fmla="*/ 0 w 2158189"/>
                    <a:gd name="connsiteY1-66" fmla="*/ 0 h 2158189"/>
                    <a:gd name="connsiteX2-67" fmla="*/ 2158189 w 2158189"/>
                    <a:gd name="connsiteY2-68" fmla="*/ 2158189 h 2158189"/>
                    <a:gd name="connsiteX0-69" fmla="*/ 2158189 w 2158189"/>
                    <a:gd name="connsiteY0-70" fmla="*/ 2158189 h 2158189"/>
                    <a:gd name="connsiteX1-71" fmla="*/ 0 w 2158189"/>
                    <a:gd name="connsiteY1-72" fmla="*/ 0 h 2158189"/>
                    <a:gd name="connsiteX2-73" fmla="*/ 2158189 w 2158189"/>
                    <a:gd name="connsiteY2-74" fmla="*/ 2158189 h 2158189"/>
                    <a:gd name="connsiteX0-75" fmla="*/ 2158189 w 2158189"/>
                    <a:gd name="connsiteY0-76" fmla="*/ 2158189 h 2158189"/>
                    <a:gd name="connsiteX1-77" fmla="*/ 0 w 2158189"/>
                    <a:gd name="connsiteY1-78" fmla="*/ 0 h 2158189"/>
                    <a:gd name="connsiteX2-79" fmla="*/ 2158189 w 2158189"/>
                    <a:gd name="connsiteY2-80" fmla="*/ 2158189 h 2158189"/>
                    <a:gd name="connsiteX0-81" fmla="*/ 2158189 w 2158189"/>
                    <a:gd name="connsiteY0-82" fmla="*/ 2158189 h 2158189"/>
                    <a:gd name="connsiteX1-83" fmla="*/ 0 w 2158189"/>
                    <a:gd name="connsiteY1-84" fmla="*/ 0 h 2158189"/>
                    <a:gd name="connsiteX2-85" fmla="*/ 2158189 w 2158189"/>
                    <a:gd name="connsiteY2-86" fmla="*/ 2158189 h 2158189"/>
                    <a:gd name="connsiteX0-87" fmla="*/ 2158189 w 2158189"/>
                    <a:gd name="connsiteY0-88" fmla="*/ 2158189 h 2158189"/>
                    <a:gd name="connsiteX1-89" fmla="*/ 0 w 2158189"/>
                    <a:gd name="connsiteY1-90" fmla="*/ 0 h 2158189"/>
                    <a:gd name="connsiteX2-91" fmla="*/ 2158189 w 2158189"/>
                    <a:gd name="connsiteY2-92" fmla="*/ 2158189 h 2158189"/>
                    <a:gd name="connsiteX0-93" fmla="*/ 2158189 w 2158189"/>
                    <a:gd name="connsiteY0-94" fmla="*/ 2158189 h 2158189"/>
                    <a:gd name="connsiteX1-95" fmla="*/ 0 w 2158189"/>
                    <a:gd name="connsiteY1-96" fmla="*/ 0 h 2158189"/>
                    <a:gd name="connsiteX2-97" fmla="*/ 2158189 w 2158189"/>
                    <a:gd name="connsiteY2-98" fmla="*/ 2158189 h 2158189"/>
                    <a:gd name="connsiteX0-99" fmla="*/ 2158189 w 2158189"/>
                    <a:gd name="connsiteY0-100" fmla="*/ 2158189 h 2158189"/>
                    <a:gd name="connsiteX1-101" fmla="*/ 0 w 2158189"/>
                    <a:gd name="connsiteY1-102" fmla="*/ 0 h 2158189"/>
                    <a:gd name="connsiteX2-103" fmla="*/ 2158189 w 2158189"/>
                    <a:gd name="connsiteY2-104" fmla="*/ 2158189 h 2158189"/>
                    <a:gd name="connsiteX0-105" fmla="*/ 2158189 w 2158189"/>
                    <a:gd name="connsiteY0-106" fmla="*/ 2158189 h 2158189"/>
                    <a:gd name="connsiteX1-107" fmla="*/ 0 w 2158189"/>
                    <a:gd name="connsiteY1-108" fmla="*/ 0 h 2158189"/>
                    <a:gd name="connsiteX2-109" fmla="*/ 2158189 w 2158189"/>
                    <a:gd name="connsiteY2-110" fmla="*/ 2158189 h 2158189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</a:cxnLst>
                  <a:rect l="l" t="t" r="r" b="b"/>
                  <a:pathLst>
                    <a:path w="2158189" h="2158189">
                      <a:moveTo>
                        <a:pt x="2158189" y="2158189"/>
                      </a:moveTo>
                      <a:cubicBezTo>
                        <a:pt x="959822" y="1932280"/>
                        <a:pt x="240425" y="1256425"/>
                        <a:pt x="0" y="0"/>
                      </a:cubicBezTo>
                      <a:cubicBezTo>
                        <a:pt x="1140310" y="283968"/>
                        <a:pt x="1888735" y="916278"/>
                        <a:pt x="2158189" y="2158189"/>
                      </a:cubicBezTo>
                      <a:close/>
                    </a:path>
                  </a:pathLst>
                </a:cu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grpSp>
              <p:nvGrpSpPr>
                <p:cNvPr id="23" name="组合 22"/>
                <p:cNvGrpSpPr/>
                <p:nvPr/>
              </p:nvGrpSpPr>
              <p:grpSpPr>
                <a:xfrm>
                  <a:off x="7008791" y="2994727"/>
                  <a:ext cx="531741" cy="371911"/>
                  <a:chOff x="3286126" y="3176588"/>
                  <a:chExt cx="274637" cy="192087"/>
                </a:xfrm>
                <a:solidFill>
                  <a:schemeClr val="bg1"/>
                </a:solidFill>
              </p:grpSpPr>
              <p:sp>
                <p:nvSpPr>
                  <p:cNvPr id="24" name="Freeform 158"/>
                  <p:cNvSpPr/>
                  <p:nvPr/>
                </p:nvSpPr>
                <p:spPr bwMode="auto">
                  <a:xfrm>
                    <a:off x="3286126" y="3176588"/>
                    <a:ext cx="219075" cy="136525"/>
                  </a:xfrm>
                  <a:custGeom>
                    <a:avLst/>
                    <a:gdLst>
                      <a:gd name="T0" fmla="*/ 9 w 138"/>
                      <a:gd name="T1" fmla="*/ 9 h 86"/>
                      <a:gd name="T2" fmla="*/ 138 w 138"/>
                      <a:gd name="T3" fmla="*/ 9 h 86"/>
                      <a:gd name="T4" fmla="*/ 138 w 138"/>
                      <a:gd name="T5" fmla="*/ 0 h 86"/>
                      <a:gd name="T6" fmla="*/ 0 w 138"/>
                      <a:gd name="T7" fmla="*/ 0 h 86"/>
                      <a:gd name="T8" fmla="*/ 0 w 138"/>
                      <a:gd name="T9" fmla="*/ 86 h 86"/>
                      <a:gd name="T10" fmla="*/ 9 w 138"/>
                      <a:gd name="T11" fmla="*/ 86 h 86"/>
                      <a:gd name="T12" fmla="*/ 9 w 138"/>
                      <a:gd name="T13" fmla="*/ 9 h 8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38" h="86">
                        <a:moveTo>
                          <a:pt x="9" y="9"/>
                        </a:moveTo>
                        <a:lnTo>
                          <a:pt x="138" y="9"/>
                        </a:lnTo>
                        <a:lnTo>
                          <a:pt x="138" y="0"/>
                        </a:lnTo>
                        <a:lnTo>
                          <a:pt x="0" y="0"/>
                        </a:lnTo>
                        <a:lnTo>
                          <a:pt x="0" y="86"/>
                        </a:lnTo>
                        <a:lnTo>
                          <a:pt x="9" y="86"/>
                        </a:lnTo>
                        <a:lnTo>
                          <a:pt x="9" y="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+mn-l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7" name="Freeform 159"/>
                  <p:cNvSpPr/>
                  <p:nvPr/>
                </p:nvSpPr>
                <p:spPr bwMode="auto">
                  <a:xfrm>
                    <a:off x="3313113" y="3203575"/>
                    <a:ext cx="220663" cy="136525"/>
                  </a:xfrm>
                  <a:custGeom>
                    <a:avLst/>
                    <a:gdLst>
                      <a:gd name="T0" fmla="*/ 10 w 139"/>
                      <a:gd name="T1" fmla="*/ 9 h 86"/>
                      <a:gd name="T2" fmla="*/ 139 w 139"/>
                      <a:gd name="T3" fmla="*/ 9 h 86"/>
                      <a:gd name="T4" fmla="*/ 139 w 139"/>
                      <a:gd name="T5" fmla="*/ 0 h 86"/>
                      <a:gd name="T6" fmla="*/ 0 w 139"/>
                      <a:gd name="T7" fmla="*/ 0 h 86"/>
                      <a:gd name="T8" fmla="*/ 0 w 139"/>
                      <a:gd name="T9" fmla="*/ 86 h 86"/>
                      <a:gd name="T10" fmla="*/ 10 w 139"/>
                      <a:gd name="T11" fmla="*/ 86 h 86"/>
                      <a:gd name="T12" fmla="*/ 10 w 139"/>
                      <a:gd name="T13" fmla="*/ 9 h 8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39" h="86">
                        <a:moveTo>
                          <a:pt x="10" y="9"/>
                        </a:moveTo>
                        <a:lnTo>
                          <a:pt x="139" y="9"/>
                        </a:lnTo>
                        <a:lnTo>
                          <a:pt x="139" y="0"/>
                        </a:lnTo>
                        <a:lnTo>
                          <a:pt x="0" y="0"/>
                        </a:lnTo>
                        <a:lnTo>
                          <a:pt x="0" y="86"/>
                        </a:lnTo>
                        <a:lnTo>
                          <a:pt x="10" y="86"/>
                        </a:lnTo>
                        <a:lnTo>
                          <a:pt x="10" y="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+mn-l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8" name="Freeform 160"/>
                  <p:cNvSpPr>
                    <a:spLocks noEditPoints="1"/>
                  </p:cNvSpPr>
                  <p:nvPr/>
                </p:nvSpPr>
                <p:spPr bwMode="auto">
                  <a:xfrm>
                    <a:off x="3341688" y="3230563"/>
                    <a:ext cx="219075" cy="138112"/>
                  </a:xfrm>
                  <a:custGeom>
                    <a:avLst/>
                    <a:gdLst>
                      <a:gd name="T0" fmla="*/ 0 w 138"/>
                      <a:gd name="T1" fmla="*/ 0 h 87"/>
                      <a:gd name="T2" fmla="*/ 0 w 138"/>
                      <a:gd name="T3" fmla="*/ 87 h 87"/>
                      <a:gd name="T4" fmla="*/ 138 w 138"/>
                      <a:gd name="T5" fmla="*/ 87 h 87"/>
                      <a:gd name="T6" fmla="*/ 138 w 138"/>
                      <a:gd name="T7" fmla="*/ 0 h 87"/>
                      <a:gd name="T8" fmla="*/ 0 w 138"/>
                      <a:gd name="T9" fmla="*/ 0 h 87"/>
                      <a:gd name="T10" fmla="*/ 130 w 138"/>
                      <a:gd name="T11" fmla="*/ 79 h 87"/>
                      <a:gd name="T12" fmla="*/ 7 w 138"/>
                      <a:gd name="T13" fmla="*/ 79 h 87"/>
                      <a:gd name="T14" fmla="*/ 7 w 138"/>
                      <a:gd name="T15" fmla="*/ 8 h 87"/>
                      <a:gd name="T16" fmla="*/ 130 w 138"/>
                      <a:gd name="T17" fmla="*/ 8 h 87"/>
                      <a:gd name="T18" fmla="*/ 130 w 138"/>
                      <a:gd name="T19" fmla="*/ 79 h 8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138" h="87">
                        <a:moveTo>
                          <a:pt x="0" y="0"/>
                        </a:moveTo>
                        <a:lnTo>
                          <a:pt x="0" y="87"/>
                        </a:lnTo>
                        <a:lnTo>
                          <a:pt x="138" y="87"/>
                        </a:lnTo>
                        <a:lnTo>
                          <a:pt x="138" y="0"/>
                        </a:lnTo>
                        <a:lnTo>
                          <a:pt x="0" y="0"/>
                        </a:lnTo>
                        <a:close/>
                        <a:moveTo>
                          <a:pt x="130" y="79"/>
                        </a:moveTo>
                        <a:lnTo>
                          <a:pt x="7" y="79"/>
                        </a:lnTo>
                        <a:lnTo>
                          <a:pt x="7" y="8"/>
                        </a:lnTo>
                        <a:lnTo>
                          <a:pt x="130" y="8"/>
                        </a:lnTo>
                        <a:lnTo>
                          <a:pt x="130" y="7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+mn-l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9" name="Oval 161"/>
                  <p:cNvSpPr>
                    <a:spLocks noChangeArrowheads="1"/>
                  </p:cNvSpPr>
                  <p:nvPr/>
                </p:nvSpPr>
                <p:spPr bwMode="auto">
                  <a:xfrm>
                    <a:off x="3379788" y="3289300"/>
                    <a:ext cx="9525" cy="19050"/>
                  </a:xfrm>
                  <a:prstGeom prst="ellipse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+mn-l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0" name="Oval 162"/>
                  <p:cNvSpPr>
                    <a:spLocks noChangeArrowheads="1"/>
                  </p:cNvSpPr>
                  <p:nvPr/>
                </p:nvSpPr>
                <p:spPr bwMode="auto">
                  <a:xfrm>
                    <a:off x="3513138" y="3289300"/>
                    <a:ext cx="7938" cy="19050"/>
                  </a:xfrm>
                  <a:prstGeom prst="ellipse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+mn-l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1" name="Freeform 163"/>
                  <p:cNvSpPr>
                    <a:spLocks noEditPoints="1"/>
                  </p:cNvSpPr>
                  <p:nvPr/>
                </p:nvSpPr>
                <p:spPr bwMode="auto">
                  <a:xfrm>
                    <a:off x="3362326" y="3251200"/>
                    <a:ext cx="69850" cy="96837"/>
                  </a:xfrm>
                  <a:custGeom>
                    <a:avLst/>
                    <a:gdLst>
                      <a:gd name="T0" fmla="*/ 51 w 73"/>
                      <a:gd name="T1" fmla="*/ 50 h 100"/>
                      <a:gd name="T2" fmla="*/ 72 w 73"/>
                      <a:gd name="T3" fmla="*/ 0 h 100"/>
                      <a:gd name="T4" fmla="*/ 0 w 73"/>
                      <a:gd name="T5" fmla="*/ 0 h 100"/>
                      <a:gd name="T6" fmla="*/ 0 w 73"/>
                      <a:gd name="T7" fmla="*/ 100 h 100"/>
                      <a:gd name="T8" fmla="*/ 73 w 73"/>
                      <a:gd name="T9" fmla="*/ 100 h 100"/>
                      <a:gd name="T10" fmla="*/ 51 w 73"/>
                      <a:gd name="T11" fmla="*/ 50 h 100"/>
                      <a:gd name="T12" fmla="*/ 13 w 73"/>
                      <a:gd name="T13" fmla="*/ 50 h 100"/>
                      <a:gd name="T14" fmla="*/ 23 w 73"/>
                      <a:gd name="T15" fmla="*/ 33 h 100"/>
                      <a:gd name="T16" fmla="*/ 34 w 73"/>
                      <a:gd name="T17" fmla="*/ 50 h 100"/>
                      <a:gd name="T18" fmla="*/ 23 w 73"/>
                      <a:gd name="T19" fmla="*/ 67 h 100"/>
                      <a:gd name="T20" fmla="*/ 13 w 73"/>
                      <a:gd name="T21" fmla="*/ 50 h 1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73" h="100">
                        <a:moveTo>
                          <a:pt x="51" y="50"/>
                        </a:moveTo>
                        <a:cubicBezTo>
                          <a:pt x="51" y="29"/>
                          <a:pt x="59" y="10"/>
                          <a:pt x="72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100"/>
                          <a:pt x="0" y="100"/>
                          <a:pt x="0" y="100"/>
                        </a:cubicBezTo>
                        <a:cubicBezTo>
                          <a:pt x="73" y="100"/>
                          <a:pt x="73" y="100"/>
                          <a:pt x="73" y="100"/>
                        </a:cubicBezTo>
                        <a:cubicBezTo>
                          <a:pt x="60" y="90"/>
                          <a:pt x="51" y="71"/>
                          <a:pt x="51" y="50"/>
                        </a:cubicBezTo>
                        <a:close/>
                        <a:moveTo>
                          <a:pt x="13" y="50"/>
                        </a:moveTo>
                        <a:cubicBezTo>
                          <a:pt x="13" y="40"/>
                          <a:pt x="18" y="33"/>
                          <a:pt x="23" y="33"/>
                        </a:cubicBezTo>
                        <a:cubicBezTo>
                          <a:pt x="29" y="33"/>
                          <a:pt x="34" y="40"/>
                          <a:pt x="34" y="50"/>
                        </a:cubicBezTo>
                        <a:cubicBezTo>
                          <a:pt x="34" y="59"/>
                          <a:pt x="29" y="67"/>
                          <a:pt x="23" y="67"/>
                        </a:cubicBezTo>
                        <a:cubicBezTo>
                          <a:pt x="18" y="67"/>
                          <a:pt x="13" y="59"/>
                          <a:pt x="13" y="5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+mn-l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2" name="Freeform 164"/>
                  <p:cNvSpPr>
                    <a:spLocks noEditPoints="1"/>
                  </p:cNvSpPr>
                  <p:nvPr/>
                </p:nvSpPr>
                <p:spPr bwMode="auto">
                  <a:xfrm>
                    <a:off x="3468688" y="3251200"/>
                    <a:ext cx="71438" cy="96837"/>
                  </a:xfrm>
                  <a:custGeom>
                    <a:avLst/>
                    <a:gdLst>
                      <a:gd name="T0" fmla="*/ 1 w 74"/>
                      <a:gd name="T1" fmla="*/ 0 h 100"/>
                      <a:gd name="T2" fmla="*/ 23 w 74"/>
                      <a:gd name="T3" fmla="*/ 50 h 100"/>
                      <a:gd name="T4" fmla="*/ 0 w 74"/>
                      <a:gd name="T5" fmla="*/ 100 h 100"/>
                      <a:gd name="T6" fmla="*/ 74 w 74"/>
                      <a:gd name="T7" fmla="*/ 100 h 100"/>
                      <a:gd name="T8" fmla="*/ 74 w 74"/>
                      <a:gd name="T9" fmla="*/ 0 h 100"/>
                      <a:gd name="T10" fmla="*/ 1 w 74"/>
                      <a:gd name="T11" fmla="*/ 0 h 100"/>
                      <a:gd name="T12" fmla="*/ 50 w 74"/>
                      <a:gd name="T13" fmla="*/ 33 h 100"/>
                      <a:gd name="T14" fmla="*/ 61 w 74"/>
                      <a:gd name="T15" fmla="*/ 50 h 100"/>
                      <a:gd name="T16" fmla="*/ 50 w 74"/>
                      <a:gd name="T17" fmla="*/ 67 h 100"/>
                      <a:gd name="T18" fmla="*/ 40 w 74"/>
                      <a:gd name="T19" fmla="*/ 50 h 100"/>
                      <a:gd name="T20" fmla="*/ 50 w 74"/>
                      <a:gd name="T21" fmla="*/ 33 h 1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74" h="100">
                        <a:moveTo>
                          <a:pt x="1" y="0"/>
                        </a:moveTo>
                        <a:cubicBezTo>
                          <a:pt x="14" y="10"/>
                          <a:pt x="23" y="29"/>
                          <a:pt x="23" y="50"/>
                        </a:cubicBezTo>
                        <a:cubicBezTo>
                          <a:pt x="23" y="71"/>
                          <a:pt x="14" y="90"/>
                          <a:pt x="0" y="100"/>
                        </a:cubicBezTo>
                        <a:cubicBezTo>
                          <a:pt x="74" y="100"/>
                          <a:pt x="74" y="100"/>
                          <a:pt x="74" y="100"/>
                        </a:cubicBezTo>
                        <a:cubicBezTo>
                          <a:pt x="74" y="0"/>
                          <a:pt x="74" y="0"/>
                          <a:pt x="74" y="0"/>
                        </a:cubicBezTo>
                        <a:lnTo>
                          <a:pt x="1" y="0"/>
                        </a:lnTo>
                        <a:close/>
                        <a:moveTo>
                          <a:pt x="50" y="33"/>
                        </a:moveTo>
                        <a:cubicBezTo>
                          <a:pt x="56" y="33"/>
                          <a:pt x="61" y="40"/>
                          <a:pt x="61" y="50"/>
                        </a:cubicBezTo>
                        <a:cubicBezTo>
                          <a:pt x="61" y="59"/>
                          <a:pt x="56" y="67"/>
                          <a:pt x="50" y="67"/>
                        </a:cubicBezTo>
                        <a:cubicBezTo>
                          <a:pt x="44" y="67"/>
                          <a:pt x="40" y="59"/>
                          <a:pt x="40" y="50"/>
                        </a:cubicBezTo>
                        <a:cubicBezTo>
                          <a:pt x="40" y="40"/>
                          <a:pt x="44" y="33"/>
                          <a:pt x="50" y="3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+mn-l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3" name="Freeform 165"/>
                  <p:cNvSpPr>
                    <a:spLocks noEditPoints="1"/>
                  </p:cNvSpPr>
                  <p:nvPr/>
                </p:nvSpPr>
                <p:spPr bwMode="auto">
                  <a:xfrm>
                    <a:off x="3430588" y="3259138"/>
                    <a:ext cx="41275" cy="80962"/>
                  </a:xfrm>
                  <a:custGeom>
                    <a:avLst/>
                    <a:gdLst>
                      <a:gd name="T0" fmla="*/ 18 w 42"/>
                      <a:gd name="T1" fmla="*/ 77 h 84"/>
                      <a:gd name="T2" fmla="*/ 18 w 42"/>
                      <a:gd name="T3" fmla="*/ 82 h 84"/>
                      <a:gd name="T4" fmla="*/ 20 w 42"/>
                      <a:gd name="T5" fmla="*/ 84 h 84"/>
                      <a:gd name="T6" fmla="*/ 22 w 42"/>
                      <a:gd name="T7" fmla="*/ 84 h 84"/>
                      <a:gd name="T8" fmla="*/ 24 w 42"/>
                      <a:gd name="T9" fmla="*/ 82 h 84"/>
                      <a:gd name="T10" fmla="*/ 24 w 42"/>
                      <a:gd name="T11" fmla="*/ 77 h 84"/>
                      <a:gd name="T12" fmla="*/ 42 w 42"/>
                      <a:gd name="T13" fmla="*/ 58 h 84"/>
                      <a:gd name="T14" fmla="*/ 24 w 42"/>
                      <a:gd name="T15" fmla="*/ 37 h 84"/>
                      <a:gd name="T16" fmla="*/ 24 w 42"/>
                      <a:gd name="T17" fmla="*/ 18 h 84"/>
                      <a:gd name="T18" fmla="*/ 36 w 42"/>
                      <a:gd name="T19" fmla="*/ 22 h 84"/>
                      <a:gd name="T20" fmla="*/ 37 w 42"/>
                      <a:gd name="T21" fmla="*/ 21 h 84"/>
                      <a:gd name="T22" fmla="*/ 40 w 42"/>
                      <a:gd name="T23" fmla="*/ 14 h 84"/>
                      <a:gd name="T24" fmla="*/ 40 w 42"/>
                      <a:gd name="T25" fmla="*/ 13 h 84"/>
                      <a:gd name="T26" fmla="*/ 24 w 42"/>
                      <a:gd name="T27" fmla="*/ 7 h 84"/>
                      <a:gd name="T28" fmla="*/ 24 w 42"/>
                      <a:gd name="T29" fmla="*/ 2 h 84"/>
                      <a:gd name="T30" fmla="*/ 22 w 42"/>
                      <a:gd name="T31" fmla="*/ 0 h 84"/>
                      <a:gd name="T32" fmla="*/ 20 w 42"/>
                      <a:gd name="T33" fmla="*/ 0 h 84"/>
                      <a:gd name="T34" fmla="*/ 18 w 42"/>
                      <a:gd name="T35" fmla="*/ 2 h 84"/>
                      <a:gd name="T36" fmla="*/ 18 w 42"/>
                      <a:gd name="T37" fmla="*/ 7 h 84"/>
                      <a:gd name="T38" fmla="*/ 0 w 42"/>
                      <a:gd name="T39" fmla="*/ 27 h 84"/>
                      <a:gd name="T40" fmla="*/ 18 w 42"/>
                      <a:gd name="T41" fmla="*/ 47 h 84"/>
                      <a:gd name="T42" fmla="*/ 18 w 42"/>
                      <a:gd name="T43" fmla="*/ 66 h 84"/>
                      <a:gd name="T44" fmla="*/ 4 w 42"/>
                      <a:gd name="T45" fmla="*/ 62 h 84"/>
                      <a:gd name="T46" fmla="*/ 3 w 42"/>
                      <a:gd name="T47" fmla="*/ 63 h 84"/>
                      <a:gd name="T48" fmla="*/ 0 w 42"/>
                      <a:gd name="T49" fmla="*/ 71 h 84"/>
                      <a:gd name="T50" fmla="*/ 0 w 42"/>
                      <a:gd name="T51" fmla="*/ 72 h 84"/>
                      <a:gd name="T52" fmla="*/ 18 w 42"/>
                      <a:gd name="T53" fmla="*/ 77 h 84"/>
                      <a:gd name="T54" fmla="*/ 12 w 42"/>
                      <a:gd name="T55" fmla="*/ 26 h 84"/>
                      <a:gd name="T56" fmla="*/ 18 w 42"/>
                      <a:gd name="T57" fmla="*/ 18 h 84"/>
                      <a:gd name="T58" fmla="*/ 18 w 42"/>
                      <a:gd name="T59" fmla="*/ 35 h 84"/>
                      <a:gd name="T60" fmla="*/ 12 w 42"/>
                      <a:gd name="T61" fmla="*/ 26 h 84"/>
                      <a:gd name="T62" fmla="*/ 23 w 42"/>
                      <a:gd name="T63" fmla="*/ 49 h 84"/>
                      <a:gd name="T64" fmla="*/ 30 w 42"/>
                      <a:gd name="T65" fmla="*/ 58 h 84"/>
                      <a:gd name="T66" fmla="*/ 23 w 42"/>
                      <a:gd name="T67" fmla="*/ 66 h 84"/>
                      <a:gd name="T68" fmla="*/ 23 w 42"/>
                      <a:gd name="T69" fmla="*/ 49 h 8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</a:cxnLst>
                    <a:rect l="0" t="0" r="r" b="b"/>
                    <a:pathLst>
                      <a:path w="42" h="84">
                        <a:moveTo>
                          <a:pt x="18" y="77"/>
                        </a:moveTo>
                        <a:cubicBezTo>
                          <a:pt x="18" y="82"/>
                          <a:pt x="18" y="82"/>
                          <a:pt x="18" y="82"/>
                        </a:cubicBezTo>
                        <a:cubicBezTo>
                          <a:pt x="18" y="84"/>
                          <a:pt x="18" y="84"/>
                          <a:pt x="20" y="84"/>
                        </a:cubicBezTo>
                        <a:cubicBezTo>
                          <a:pt x="22" y="84"/>
                          <a:pt x="22" y="84"/>
                          <a:pt x="22" y="84"/>
                        </a:cubicBezTo>
                        <a:cubicBezTo>
                          <a:pt x="24" y="84"/>
                          <a:pt x="24" y="84"/>
                          <a:pt x="24" y="82"/>
                        </a:cubicBezTo>
                        <a:cubicBezTo>
                          <a:pt x="24" y="77"/>
                          <a:pt x="24" y="77"/>
                          <a:pt x="24" y="77"/>
                        </a:cubicBezTo>
                        <a:cubicBezTo>
                          <a:pt x="31" y="76"/>
                          <a:pt x="42" y="72"/>
                          <a:pt x="42" y="58"/>
                        </a:cubicBezTo>
                        <a:cubicBezTo>
                          <a:pt x="42" y="44"/>
                          <a:pt x="31" y="40"/>
                          <a:pt x="24" y="37"/>
                        </a:cubicBezTo>
                        <a:cubicBezTo>
                          <a:pt x="24" y="18"/>
                          <a:pt x="24" y="18"/>
                          <a:pt x="24" y="18"/>
                        </a:cubicBezTo>
                        <a:cubicBezTo>
                          <a:pt x="28" y="18"/>
                          <a:pt x="35" y="22"/>
                          <a:pt x="36" y="22"/>
                        </a:cubicBezTo>
                        <a:cubicBezTo>
                          <a:pt x="36" y="22"/>
                          <a:pt x="36" y="22"/>
                          <a:pt x="37" y="21"/>
                        </a:cubicBezTo>
                        <a:cubicBezTo>
                          <a:pt x="40" y="14"/>
                          <a:pt x="40" y="14"/>
                          <a:pt x="40" y="14"/>
                        </a:cubicBezTo>
                        <a:cubicBezTo>
                          <a:pt x="40" y="14"/>
                          <a:pt x="40" y="14"/>
                          <a:pt x="40" y="13"/>
                        </a:cubicBezTo>
                        <a:cubicBezTo>
                          <a:pt x="40" y="10"/>
                          <a:pt x="27" y="8"/>
                          <a:pt x="24" y="7"/>
                        </a:cubicBezTo>
                        <a:cubicBezTo>
                          <a:pt x="24" y="2"/>
                          <a:pt x="24" y="2"/>
                          <a:pt x="24" y="2"/>
                        </a:cubicBezTo>
                        <a:cubicBezTo>
                          <a:pt x="24" y="1"/>
                          <a:pt x="24" y="0"/>
                          <a:pt x="22" y="0"/>
                        </a:cubicBezTo>
                        <a:cubicBezTo>
                          <a:pt x="20" y="0"/>
                          <a:pt x="20" y="0"/>
                          <a:pt x="20" y="0"/>
                        </a:cubicBezTo>
                        <a:cubicBezTo>
                          <a:pt x="18" y="0"/>
                          <a:pt x="18" y="1"/>
                          <a:pt x="18" y="2"/>
                        </a:cubicBezTo>
                        <a:cubicBezTo>
                          <a:pt x="18" y="7"/>
                          <a:pt x="18" y="7"/>
                          <a:pt x="18" y="7"/>
                        </a:cubicBezTo>
                        <a:cubicBezTo>
                          <a:pt x="13" y="8"/>
                          <a:pt x="0" y="12"/>
                          <a:pt x="0" y="27"/>
                        </a:cubicBezTo>
                        <a:cubicBezTo>
                          <a:pt x="0" y="40"/>
                          <a:pt x="12" y="44"/>
                          <a:pt x="18" y="47"/>
                        </a:cubicBezTo>
                        <a:cubicBezTo>
                          <a:pt x="18" y="66"/>
                          <a:pt x="18" y="66"/>
                          <a:pt x="18" y="66"/>
                        </a:cubicBezTo>
                        <a:cubicBezTo>
                          <a:pt x="12" y="66"/>
                          <a:pt x="5" y="62"/>
                          <a:pt x="4" y="62"/>
                        </a:cubicBezTo>
                        <a:cubicBezTo>
                          <a:pt x="4" y="62"/>
                          <a:pt x="3" y="62"/>
                          <a:pt x="3" y="63"/>
                        </a:cubicBezTo>
                        <a:cubicBezTo>
                          <a:pt x="0" y="71"/>
                          <a:pt x="0" y="71"/>
                          <a:pt x="0" y="71"/>
                        </a:cubicBezTo>
                        <a:cubicBezTo>
                          <a:pt x="0" y="72"/>
                          <a:pt x="0" y="72"/>
                          <a:pt x="0" y="72"/>
                        </a:cubicBezTo>
                        <a:cubicBezTo>
                          <a:pt x="0" y="75"/>
                          <a:pt x="14" y="77"/>
                          <a:pt x="18" y="77"/>
                        </a:cubicBezTo>
                        <a:close/>
                        <a:moveTo>
                          <a:pt x="12" y="26"/>
                        </a:moveTo>
                        <a:cubicBezTo>
                          <a:pt x="12" y="20"/>
                          <a:pt x="16" y="19"/>
                          <a:pt x="18" y="18"/>
                        </a:cubicBezTo>
                        <a:cubicBezTo>
                          <a:pt x="18" y="35"/>
                          <a:pt x="18" y="35"/>
                          <a:pt x="18" y="35"/>
                        </a:cubicBezTo>
                        <a:cubicBezTo>
                          <a:pt x="16" y="34"/>
                          <a:pt x="12" y="31"/>
                          <a:pt x="12" y="26"/>
                        </a:cubicBezTo>
                        <a:close/>
                        <a:moveTo>
                          <a:pt x="23" y="49"/>
                        </a:moveTo>
                        <a:cubicBezTo>
                          <a:pt x="26" y="50"/>
                          <a:pt x="30" y="52"/>
                          <a:pt x="30" y="58"/>
                        </a:cubicBezTo>
                        <a:cubicBezTo>
                          <a:pt x="30" y="64"/>
                          <a:pt x="26" y="66"/>
                          <a:pt x="23" y="66"/>
                        </a:cubicBezTo>
                        <a:lnTo>
                          <a:pt x="23" y="4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+mn-lt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9239" name="组合 15"/>
              <p:cNvGrpSpPr/>
              <p:nvPr/>
            </p:nvGrpSpPr>
            <p:grpSpPr>
              <a:xfrm>
                <a:off x="6935055" y="2967328"/>
                <a:ext cx="2108759" cy="2108759"/>
                <a:chOff x="6935055" y="2967328"/>
                <a:chExt cx="2108759" cy="2108759"/>
              </a:xfrm>
            </p:grpSpPr>
            <p:sp>
              <p:nvSpPr>
                <p:cNvPr id="17" name="直角三角形 3"/>
                <p:cNvSpPr/>
                <p:nvPr/>
              </p:nvSpPr>
              <p:spPr>
                <a:xfrm rot="8100000">
                  <a:off x="6935055" y="2967328"/>
                  <a:ext cx="2108759" cy="2108759"/>
                </a:xfrm>
                <a:custGeom>
                  <a:avLst/>
                  <a:gdLst>
                    <a:gd name="connsiteX0" fmla="*/ 0 w 2158189"/>
                    <a:gd name="connsiteY0" fmla="*/ 2158189 h 2158189"/>
                    <a:gd name="connsiteX1" fmla="*/ 0 w 2158189"/>
                    <a:gd name="connsiteY1" fmla="*/ 0 h 2158189"/>
                    <a:gd name="connsiteX2" fmla="*/ 2158189 w 2158189"/>
                    <a:gd name="connsiteY2" fmla="*/ 2158189 h 2158189"/>
                    <a:gd name="connsiteX3" fmla="*/ 0 w 2158189"/>
                    <a:gd name="connsiteY3" fmla="*/ 2158189 h 2158189"/>
                    <a:gd name="connsiteX0-1" fmla="*/ 270933 w 2429122"/>
                    <a:gd name="connsiteY0-2" fmla="*/ 2158189 h 2158189"/>
                    <a:gd name="connsiteX1-3" fmla="*/ 270933 w 2429122"/>
                    <a:gd name="connsiteY1-4" fmla="*/ 0 h 2158189"/>
                    <a:gd name="connsiteX2-5" fmla="*/ 2429122 w 2429122"/>
                    <a:gd name="connsiteY2-6" fmla="*/ 2158189 h 2158189"/>
                    <a:gd name="connsiteX3-7" fmla="*/ 270933 w 2429122"/>
                    <a:gd name="connsiteY3-8" fmla="*/ 2158189 h 2158189"/>
                    <a:gd name="connsiteX0-9" fmla="*/ 2158189 w 2158189"/>
                    <a:gd name="connsiteY0-10" fmla="*/ 2158189 h 2158189"/>
                    <a:gd name="connsiteX1-11" fmla="*/ 0 w 2158189"/>
                    <a:gd name="connsiteY1-12" fmla="*/ 0 h 2158189"/>
                    <a:gd name="connsiteX2-13" fmla="*/ 2158189 w 2158189"/>
                    <a:gd name="connsiteY2-14" fmla="*/ 2158189 h 2158189"/>
                    <a:gd name="connsiteX0-15" fmla="*/ 2158189 w 2158189"/>
                    <a:gd name="connsiteY0-16" fmla="*/ 2158189 h 2158189"/>
                    <a:gd name="connsiteX1-17" fmla="*/ 0 w 2158189"/>
                    <a:gd name="connsiteY1-18" fmla="*/ 0 h 2158189"/>
                    <a:gd name="connsiteX2-19" fmla="*/ 2158189 w 2158189"/>
                    <a:gd name="connsiteY2-20" fmla="*/ 2158189 h 2158189"/>
                    <a:gd name="connsiteX0-21" fmla="*/ 2158189 w 2158189"/>
                    <a:gd name="connsiteY0-22" fmla="*/ 2158189 h 2158189"/>
                    <a:gd name="connsiteX1-23" fmla="*/ 0 w 2158189"/>
                    <a:gd name="connsiteY1-24" fmla="*/ 0 h 2158189"/>
                    <a:gd name="connsiteX2-25" fmla="*/ 2158189 w 2158189"/>
                    <a:gd name="connsiteY2-26" fmla="*/ 2158189 h 2158189"/>
                    <a:gd name="connsiteX0-27" fmla="*/ 2158189 w 2158189"/>
                    <a:gd name="connsiteY0-28" fmla="*/ 2158189 h 2158189"/>
                    <a:gd name="connsiteX1-29" fmla="*/ 0 w 2158189"/>
                    <a:gd name="connsiteY1-30" fmla="*/ 0 h 2158189"/>
                    <a:gd name="connsiteX2-31" fmla="*/ 2158189 w 2158189"/>
                    <a:gd name="connsiteY2-32" fmla="*/ 2158189 h 2158189"/>
                    <a:gd name="connsiteX0-33" fmla="*/ 2158189 w 2158189"/>
                    <a:gd name="connsiteY0-34" fmla="*/ 2158189 h 2158189"/>
                    <a:gd name="connsiteX1-35" fmla="*/ 0 w 2158189"/>
                    <a:gd name="connsiteY1-36" fmla="*/ 0 h 2158189"/>
                    <a:gd name="connsiteX2-37" fmla="*/ 2158189 w 2158189"/>
                    <a:gd name="connsiteY2-38" fmla="*/ 2158189 h 2158189"/>
                    <a:gd name="connsiteX0-39" fmla="*/ 2158189 w 2158189"/>
                    <a:gd name="connsiteY0-40" fmla="*/ 2158189 h 2158189"/>
                    <a:gd name="connsiteX1-41" fmla="*/ 0 w 2158189"/>
                    <a:gd name="connsiteY1-42" fmla="*/ 0 h 2158189"/>
                    <a:gd name="connsiteX2-43" fmla="*/ 2158189 w 2158189"/>
                    <a:gd name="connsiteY2-44" fmla="*/ 2158189 h 2158189"/>
                    <a:gd name="connsiteX0-45" fmla="*/ 2158189 w 2158189"/>
                    <a:gd name="connsiteY0-46" fmla="*/ 2158189 h 2158189"/>
                    <a:gd name="connsiteX1-47" fmla="*/ 0 w 2158189"/>
                    <a:gd name="connsiteY1-48" fmla="*/ 0 h 2158189"/>
                    <a:gd name="connsiteX2-49" fmla="*/ 2158189 w 2158189"/>
                    <a:gd name="connsiteY2-50" fmla="*/ 2158189 h 2158189"/>
                    <a:gd name="connsiteX0-51" fmla="*/ 2158189 w 2158189"/>
                    <a:gd name="connsiteY0-52" fmla="*/ 2158189 h 2158189"/>
                    <a:gd name="connsiteX1-53" fmla="*/ 0 w 2158189"/>
                    <a:gd name="connsiteY1-54" fmla="*/ 0 h 2158189"/>
                    <a:gd name="connsiteX2-55" fmla="*/ 2158189 w 2158189"/>
                    <a:gd name="connsiteY2-56" fmla="*/ 2158189 h 2158189"/>
                    <a:gd name="connsiteX0-57" fmla="*/ 2158189 w 2158189"/>
                    <a:gd name="connsiteY0-58" fmla="*/ 2158189 h 2158189"/>
                    <a:gd name="connsiteX1-59" fmla="*/ 0 w 2158189"/>
                    <a:gd name="connsiteY1-60" fmla="*/ 0 h 2158189"/>
                    <a:gd name="connsiteX2-61" fmla="*/ 2158189 w 2158189"/>
                    <a:gd name="connsiteY2-62" fmla="*/ 2158189 h 2158189"/>
                    <a:gd name="connsiteX0-63" fmla="*/ 2158189 w 2158189"/>
                    <a:gd name="connsiteY0-64" fmla="*/ 2158189 h 2158189"/>
                    <a:gd name="connsiteX1-65" fmla="*/ 0 w 2158189"/>
                    <a:gd name="connsiteY1-66" fmla="*/ 0 h 2158189"/>
                    <a:gd name="connsiteX2-67" fmla="*/ 2158189 w 2158189"/>
                    <a:gd name="connsiteY2-68" fmla="*/ 2158189 h 2158189"/>
                    <a:gd name="connsiteX0-69" fmla="*/ 2158189 w 2158189"/>
                    <a:gd name="connsiteY0-70" fmla="*/ 2158189 h 2158189"/>
                    <a:gd name="connsiteX1-71" fmla="*/ 0 w 2158189"/>
                    <a:gd name="connsiteY1-72" fmla="*/ 0 h 2158189"/>
                    <a:gd name="connsiteX2-73" fmla="*/ 2158189 w 2158189"/>
                    <a:gd name="connsiteY2-74" fmla="*/ 2158189 h 2158189"/>
                    <a:gd name="connsiteX0-75" fmla="*/ 2158189 w 2158189"/>
                    <a:gd name="connsiteY0-76" fmla="*/ 2158189 h 2158189"/>
                    <a:gd name="connsiteX1-77" fmla="*/ 0 w 2158189"/>
                    <a:gd name="connsiteY1-78" fmla="*/ 0 h 2158189"/>
                    <a:gd name="connsiteX2-79" fmla="*/ 2158189 w 2158189"/>
                    <a:gd name="connsiteY2-80" fmla="*/ 2158189 h 2158189"/>
                    <a:gd name="connsiteX0-81" fmla="*/ 2158189 w 2158189"/>
                    <a:gd name="connsiteY0-82" fmla="*/ 2158189 h 2158189"/>
                    <a:gd name="connsiteX1-83" fmla="*/ 0 w 2158189"/>
                    <a:gd name="connsiteY1-84" fmla="*/ 0 h 2158189"/>
                    <a:gd name="connsiteX2-85" fmla="*/ 2158189 w 2158189"/>
                    <a:gd name="connsiteY2-86" fmla="*/ 2158189 h 2158189"/>
                    <a:gd name="connsiteX0-87" fmla="*/ 2158189 w 2158189"/>
                    <a:gd name="connsiteY0-88" fmla="*/ 2158189 h 2158189"/>
                    <a:gd name="connsiteX1-89" fmla="*/ 0 w 2158189"/>
                    <a:gd name="connsiteY1-90" fmla="*/ 0 h 2158189"/>
                    <a:gd name="connsiteX2-91" fmla="*/ 2158189 w 2158189"/>
                    <a:gd name="connsiteY2-92" fmla="*/ 2158189 h 2158189"/>
                    <a:gd name="connsiteX0-93" fmla="*/ 2158189 w 2158189"/>
                    <a:gd name="connsiteY0-94" fmla="*/ 2158189 h 2158189"/>
                    <a:gd name="connsiteX1-95" fmla="*/ 0 w 2158189"/>
                    <a:gd name="connsiteY1-96" fmla="*/ 0 h 2158189"/>
                    <a:gd name="connsiteX2-97" fmla="*/ 2158189 w 2158189"/>
                    <a:gd name="connsiteY2-98" fmla="*/ 2158189 h 2158189"/>
                    <a:gd name="connsiteX0-99" fmla="*/ 2158189 w 2158189"/>
                    <a:gd name="connsiteY0-100" fmla="*/ 2158189 h 2158189"/>
                    <a:gd name="connsiteX1-101" fmla="*/ 0 w 2158189"/>
                    <a:gd name="connsiteY1-102" fmla="*/ 0 h 2158189"/>
                    <a:gd name="connsiteX2-103" fmla="*/ 2158189 w 2158189"/>
                    <a:gd name="connsiteY2-104" fmla="*/ 2158189 h 2158189"/>
                    <a:gd name="connsiteX0-105" fmla="*/ 2158189 w 2158189"/>
                    <a:gd name="connsiteY0-106" fmla="*/ 2158189 h 2158189"/>
                    <a:gd name="connsiteX1-107" fmla="*/ 0 w 2158189"/>
                    <a:gd name="connsiteY1-108" fmla="*/ 0 h 2158189"/>
                    <a:gd name="connsiteX2-109" fmla="*/ 2158189 w 2158189"/>
                    <a:gd name="connsiteY2-110" fmla="*/ 2158189 h 2158189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</a:cxnLst>
                  <a:rect l="l" t="t" r="r" b="b"/>
                  <a:pathLst>
                    <a:path w="2158189" h="2158189">
                      <a:moveTo>
                        <a:pt x="2158189" y="2158189"/>
                      </a:moveTo>
                      <a:cubicBezTo>
                        <a:pt x="959822" y="1932280"/>
                        <a:pt x="240425" y="1256425"/>
                        <a:pt x="0" y="0"/>
                      </a:cubicBezTo>
                      <a:cubicBezTo>
                        <a:pt x="1140310" y="283968"/>
                        <a:pt x="1888735" y="916278"/>
                        <a:pt x="2158189" y="2158189"/>
                      </a:cubicBezTo>
                      <a:close/>
                    </a:path>
                  </a:pathLst>
                </a:custGeom>
                <a:solidFill>
                  <a:srgbClr val="72C8D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grpSp>
              <p:nvGrpSpPr>
                <p:cNvPr id="18" name="组合 17"/>
                <p:cNvGrpSpPr/>
                <p:nvPr/>
              </p:nvGrpSpPr>
              <p:grpSpPr>
                <a:xfrm>
                  <a:off x="7780698" y="3767878"/>
                  <a:ext cx="485548" cy="499744"/>
                  <a:chOff x="5494338" y="4791075"/>
                  <a:chExt cx="271463" cy="279400"/>
                </a:xfrm>
                <a:solidFill>
                  <a:schemeClr val="bg1"/>
                </a:solidFill>
              </p:grpSpPr>
              <p:sp>
                <p:nvSpPr>
                  <p:cNvPr id="19" name="Freeform 278"/>
                  <p:cNvSpPr/>
                  <p:nvPr/>
                </p:nvSpPr>
                <p:spPr bwMode="auto">
                  <a:xfrm>
                    <a:off x="5494338" y="4791075"/>
                    <a:ext cx="271463" cy="279400"/>
                  </a:xfrm>
                  <a:custGeom>
                    <a:avLst/>
                    <a:gdLst>
                      <a:gd name="T0" fmla="*/ 102 w 283"/>
                      <a:gd name="T1" fmla="*/ 233 h 292"/>
                      <a:gd name="T2" fmla="*/ 102 w 283"/>
                      <a:gd name="T3" fmla="*/ 8 h 292"/>
                      <a:gd name="T4" fmla="*/ 94 w 283"/>
                      <a:gd name="T5" fmla="*/ 0 h 292"/>
                      <a:gd name="T6" fmla="*/ 86 w 283"/>
                      <a:gd name="T7" fmla="*/ 8 h 292"/>
                      <a:gd name="T8" fmla="*/ 86 w 283"/>
                      <a:gd name="T9" fmla="*/ 233 h 292"/>
                      <a:gd name="T10" fmla="*/ 0 w 283"/>
                      <a:gd name="T11" fmla="*/ 233 h 292"/>
                      <a:gd name="T12" fmla="*/ 141 w 283"/>
                      <a:gd name="T13" fmla="*/ 288 h 292"/>
                      <a:gd name="T14" fmla="*/ 283 w 283"/>
                      <a:gd name="T15" fmla="*/ 233 h 292"/>
                      <a:gd name="T16" fmla="*/ 102 w 283"/>
                      <a:gd name="T17" fmla="*/ 233 h 2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283" h="292">
                        <a:moveTo>
                          <a:pt x="102" y="233"/>
                        </a:moveTo>
                        <a:cubicBezTo>
                          <a:pt x="102" y="8"/>
                          <a:pt x="102" y="8"/>
                          <a:pt x="102" y="8"/>
                        </a:cubicBezTo>
                        <a:cubicBezTo>
                          <a:pt x="102" y="4"/>
                          <a:pt x="98" y="0"/>
                          <a:pt x="94" y="0"/>
                        </a:cubicBezTo>
                        <a:cubicBezTo>
                          <a:pt x="89" y="0"/>
                          <a:pt x="86" y="4"/>
                          <a:pt x="86" y="8"/>
                        </a:cubicBezTo>
                        <a:cubicBezTo>
                          <a:pt x="86" y="233"/>
                          <a:pt x="86" y="233"/>
                          <a:pt x="86" y="233"/>
                        </a:cubicBezTo>
                        <a:cubicBezTo>
                          <a:pt x="0" y="233"/>
                          <a:pt x="0" y="233"/>
                          <a:pt x="0" y="233"/>
                        </a:cubicBezTo>
                        <a:cubicBezTo>
                          <a:pt x="0" y="292"/>
                          <a:pt x="0" y="288"/>
                          <a:pt x="141" y="288"/>
                        </a:cubicBezTo>
                        <a:cubicBezTo>
                          <a:pt x="219" y="288"/>
                          <a:pt x="283" y="268"/>
                          <a:pt x="283" y="233"/>
                        </a:cubicBezTo>
                        <a:lnTo>
                          <a:pt x="102" y="233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+mn-l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0" name="Freeform 279"/>
                  <p:cNvSpPr/>
                  <p:nvPr/>
                </p:nvSpPr>
                <p:spPr bwMode="auto">
                  <a:xfrm>
                    <a:off x="5618163" y="4819650"/>
                    <a:ext cx="122238" cy="163512"/>
                  </a:xfrm>
                  <a:custGeom>
                    <a:avLst/>
                    <a:gdLst>
                      <a:gd name="T0" fmla="*/ 0 w 128"/>
                      <a:gd name="T1" fmla="*/ 0 h 172"/>
                      <a:gd name="T2" fmla="*/ 0 w 128"/>
                      <a:gd name="T3" fmla="*/ 172 h 172"/>
                      <a:gd name="T4" fmla="*/ 128 w 128"/>
                      <a:gd name="T5" fmla="*/ 172 h 172"/>
                      <a:gd name="T6" fmla="*/ 0 w 128"/>
                      <a:gd name="T7" fmla="*/ 0 h 17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128" h="172">
                        <a:moveTo>
                          <a:pt x="0" y="0"/>
                        </a:moveTo>
                        <a:cubicBezTo>
                          <a:pt x="0" y="172"/>
                          <a:pt x="0" y="172"/>
                          <a:pt x="0" y="172"/>
                        </a:cubicBezTo>
                        <a:cubicBezTo>
                          <a:pt x="128" y="172"/>
                          <a:pt x="128" y="172"/>
                          <a:pt x="128" y="172"/>
                        </a:cubicBezTo>
                        <a:cubicBezTo>
                          <a:pt x="128" y="111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+mn-l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1" name="Freeform 280"/>
                  <p:cNvSpPr/>
                  <p:nvPr/>
                </p:nvSpPr>
                <p:spPr bwMode="auto">
                  <a:xfrm>
                    <a:off x="5503863" y="4818063"/>
                    <a:ext cx="46038" cy="165100"/>
                  </a:xfrm>
                  <a:custGeom>
                    <a:avLst/>
                    <a:gdLst>
                      <a:gd name="T0" fmla="*/ 49 w 49"/>
                      <a:gd name="T1" fmla="*/ 0 h 173"/>
                      <a:gd name="T2" fmla="*/ 0 w 49"/>
                      <a:gd name="T3" fmla="*/ 173 h 173"/>
                      <a:gd name="T4" fmla="*/ 49 w 49"/>
                      <a:gd name="T5" fmla="*/ 173 h 173"/>
                      <a:gd name="T6" fmla="*/ 49 w 49"/>
                      <a:gd name="T7" fmla="*/ 0 h 17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49" h="173">
                        <a:moveTo>
                          <a:pt x="49" y="0"/>
                        </a:moveTo>
                        <a:cubicBezTo>
                          <a:pt x="49" y="0"/>
                          <a:pt x="0" y="122"/>
                          <a:pt x="0" y="173"/>
                        </a:cubicBezTo>
                        <a:cubicBezTo>
                          <a:pt x="49" y="173"/>
                          <a:pt x="49" y="173"/>
                          <a:pt x="49" y="173"/>
                        </a:cubicBezTo>
                        <a:lnTo>
                          <a:pt x="49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+mn-lt"/>
                      <a:ea typeface="+mn-ea"/>
                      <a:cs typeface="+mn-cs"/>
                    </a:endParaRPr>
                  </a:p>
                </p:txBody>
              </p:sp>
            </p:grpSp>
          </p:grpSp>
        </p:grpSp>
      </p:grpSp>
      <p:grpSp>
        <p:nvGrpSpPr>
          <p:cNvPr id="9242" name="组合 45"/>
          <p:cNvGrpSpPr/>
          <p:nvPr/>
        </p:nvGrpSpPr>
        <p:grpSpPr>
          <a:xfrm>
            <a:off x="801333" y="4493802"/>
            <a:ext cx="3268048" cy="834562"/>
            <a:chOff x="6207615" y="1723562"/>
            <a:chExt cx="3267188" cy="834526"/>
          </a:xfrm>
        </p:grpSpPr>
        <p:sp>
          <p:nvSpPr>
            <p:cNvPr id="9243" name="矩形 46"/>
            <p:cNvSpPr/>
            <p:nvPr/>
          </p:nvSpPr>
          <p:spPr>
            <a:xfrm>
              <a:off x="6207615" y="2034891"/>
              <a:ext cx="3260820" cy="52319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0">
              <a:spAutoFit/>
            </a:bodyPr>
            <a:lstStyle/>
            <a:p>
              <a:pPr algn="r"/>
              <a:r>
                <a:rPr lang="en-IN" altLang="zh-CN" sz="1400" dirty="0">
                  <a:solidFill>
                    <a:srgbClr val="000000"/>
                  </a:solidFill>
                  <a:latin typeface="Microsoft YaHei" pitchFamily="34" charset="-122"/>
                  <a:ea typeface="Microsoft YaHei" pitchFamily="34" charset="-122"/>
                </a:rPr>
                <a:t>Cost must be reduced and best services should be provided.</a:t>
              </a:r>
              <a:endParaRPr lang="zh-CN" altLang="en-US" sz="1400" dirty="0">
                <a:solidFill>
                  <a:srgbClr val="000000"/>
                </a:solidFill>
                <a:latin typeface="Microsoft YaHei" pitchFamily="34" charset="-122"/>
                <a:ea typeface="Microsoft YaHei" pitchFamily="34" charset="-122"/>
              </a:endParaRPr>
            </a:p>
          </p:txBody>
        </p:sp>
        <p:sp>
          <p:nvSpPr>
            <p:cNvPr id="9244" name="矩形 47"/>
            <p:cNvSpPr/>
            <p:nvPr/>
          </p:nvSpPr>
          <p:spPr>
            <a:xfrm>
              <a:off x="8050376" y="1723562"/>
              <a:ext cx="1424427" cy="36851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0">
              <a:spAutoFit/>
            </a:bodyPr>
            <a:lstStyle/>
            <a:p>
              <a:pPr algn="r"/>
              <a:r>
                <a:rPr lang="en-IN" altLang="zh-CN" b="1" dirty="0">
                  <a:solidFill>
                    <a:srgbClr val="72C8D5"/>
                  </a:solidFill>
                  <a:latin typeface="Microsoft YaHei" pitchFamily="34" charset="-122"/>
                  <a:ea typeface="Microsoft YaHei" pitchFamily="34" charset="-122"/>
                </a:rPr>
                <a:t>COST</a:t>
              </a:r>
              <a:endParaRPr lang="zh-CN" altLang="en-US" b="1" dirty="0">
                <a:solidFill>
                  <a:srgbClr val="72C8D5"/>
                </a:solidFill>
                <a:latin typeface="Microsoft YaHei" pitchFamily="34" charset="-122"/>
                <a:ea typeface="Microsoft YaHei" pitchFamily="34" charset="-122"/>
              </a:endParaRPr>
            </a:p>
          </p:txBody>
        </p:sp>
      </p:grpSp>
      <p:grpSp>
        <p:nvGrpSpPr>
          <p:cNvPr id="9245" name="组合 48"/>
          <p:cNvGrpSpPr/>
          <p:nvPr/>
        </p:nvGrpSpPr>
        <p:grpSpPr>
          <a:xfrm>
            <a:off x="8170863" y="4372815"/>
            <a:ext cx="3235325" cy="1234907"/>
            <a:chOff x="6325720" y="1538671"/>
            <a:chExt cx="3235810" cy="1234851"/>
          </a:xfrm>
        </p:grpSpPr>
        <p:sp>
          <p:nvSpPr>
            <p:cNvPr id="9246" name="矩形 49"/>
            <p:cNvSpPr/>
            <p:nvPr/>
          </p:nvSpPr>
          <p:spPr>
            <a:xfrm>
              <a:off x="6334611" y="2034891"/>
              <a:ext cx="3226919" cy="73863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0">
              <a:spAutoFit/>
            </a:bodyPr>
            <a:lstStyle/>
            <a:p>
              <a:r>
                <a:rPr lang="en-IN" altLang="zh-CN" sz="1400" dirty="0">
                  <a:solidFill>
                    <a:srgbClr val="000000"/>
                  </a:solidFill>
                  <a:latin typeface="Microsoft YaHei" pitchFamily="34" charset="-122"/>
                  <a:ea typeface="Microsoft YaHei" pitchFamily="34" charset="-122"/>
                </a:rPr>
                <a:t>Temperature/humidity sensing devices are needed to be installed for efficiency and the quality.</a:t>
              </a:r>
              <a:endParaRPr lang="zh-CN" altLang="en-US" sz="1400" dirty="0">
                <a:solidFill>
                  <a:srgbClr val="000000"/>
                </a:solidFill>
                <a:latin typeface="Microsoft YaHei" pitchFamily="34" charset="-122"/>
                <a:ea typeface="Microsoft YaHei" pitchFamily="34" charset="-122"/>
              </a:endParaRPr>
            </a:p>
          </p:txBody>
        </p:sp>
        <p:sp>
          <p:nvSpPr>
            <p:cNvPr id="9247" name="矩形 50"/>
            <p:cNvSpPr/>
            <p:nvPr/>
          </p:nvSpPr>
          <p:spPr>
            <a:xfrm>
              <a:off x="6325720" y="1538671"/>
              <a:ext cx="2920362" cy="36931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0">
              <a:spAutoFit/>
            </a:bodyPr>
            <a:lstStyle/>
            <a:p>
              <a:r>
                <a:rPr lang="en-IN" altLang="zh-CN" b="1" dirty="0">
                  <a:solidFill>
                    <a:srgbClr val="72C8D5"/>
                  </a:solidFill>
                  <a:latin typeface="Microsoft YaHei" pitchFamily="34" charset="-122"/>
                  <a:ea typeface="Microsoft YaHei" pitchFamily="34" charset="-122"/>
                </a:rPr>
                <a:t>MONITORING</a:t>
              </a:r>
              <a:endParaRPr lang="zh-CN" altLang="en-US" b="1" dirty="0">
                <a:solidFill>
                  <a:srgbClr val="72C8D5"/>
                </a:solidFill>
                <a:latin typeface="Microsoft YaHei" pitchFamily="34" charset="-122"/>
                <a:ea typeface="Microsoft YaHei" pitchFamily="34" charset="-122"/>
              </a:endParaRPr>
            </a:p>
          </p:txBody>
        </p:sp>
      </p:grpSp>
      <p:grpSp>
        <p:nvGrpSpPr>
          <p:cNvPr id="9248" name="组合 51"/>
          <p:cNvGrpSpPr/>
          <p:nvPr/>
        </p:nvGrpSpPr>
        <p:grpSpPr>
          <a:xfrm>
            <a:off x="5325994" y="1726225"/>
            <a:ext cx="3246437" cy="1050007"/>
            <a:chOff x="6325720" y="1723562"/>
            <a:chExt cx="3247241" cy="1049958"/>
          </a:xfrm>
        </p:grpSpPr>
        <p:sp>
          <p:nvSpPr>
            <p:cNvPr id="9249" name="矩形 52"/>
            <p:cNvSpPr/>
            <p:nvPr/>
          </p:nvSpPr>
          <p:spPr>
            <a:xfrm>
              <a:off x="6334611" y="2034891"/>
              <a:ext cx="3238350" cy="73862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0">
              <a:spAutoFit/>
            </a:bodyPr>
            <a:lstStyle/>
            <a:p>
              <a:r>
                <a:rPr lang="en-IN" altLang="zh-CN" sz="1400" dirty="0">
                  <a:solidFill>
                    <a:srgbClr val="000000"/>
                  </a:solidFill>
                  <a:latin typeface="Microsoft YaHei" pitchFamily="34" charset="-122"/>
                  <a:ea typeface="Microsoft YaHei" pitchFamily="34" charset="-122"/>
                </a:rPr>
                <a:t>Auditing and logging data is the utmost necessary in this supply chain.</a:t>
              </a:r>
              <a:endParaRPr lang="zh-CN" altLang="en-US" sz="1400" dirty="0">
                <a:solidFill>
                  <a:srgbClr val="000000"/>
                </a:solidFill>
                <a:latin typeface="Microsoft YaHei" pitchFamily="34" charset="-122"/>
                <a:ea typeface="Microsoft YaHei" pitchFamily="34" charset="-122"/>
              </a:endParaRPr>
            </a:p>
          </p:txBody>
        </p:sp>
        <p:sp>
          <p:nvSpPr>
            <p:cNvPr id="54" name="矩形 53"/>
            <p:cNvSpPr/>
            <p:nvPr/>
          </p:nvSpPr>
          <p:spPr>
            <a:xfrm>
              <a:off x="6325720" y="1723562"/>
              <a:ext cx="1443571" cy="36851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IN" altLang="zh-CN" sz="1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LnTx/>
                  <a:uFillTx/>
                  <a:latin typeface="Microsoft YaHei" pitchFamily="34" charset="-122"/>
                  <a:ea typeface="Microsoft YaHei" pitchFamily="34" charset="-122"/>
                  <a:cs typeface="+mn-cs"/>
                  <a:sym typeface="+mn-ea"/>
                </a:rPr>
                <a:t>AUDITING</a:t>
              </a:r>
              <a:endPara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Microsoft YaHei" pitchFamily="34" charset="-122"/>
                <a:ea typeface="Microsoft YaHei" pitchFamily="34" charset="-122"/>
                <a:cs typeface="+mn-cs"/>
                <a:sym typeface="+mn-ea"/>
              </a:endParaRPr>
            </a:p>
          </p:txBody>
        </p:sp>
      </p:grpSp>
      <p:grpSp>
        <p:nvGrpSpPr>
          <p:cNvPr id="9251" name="组合 54"/>
          <p:cNvGrpSpPr/>
          <p:nvPr/>
        </p:nvGrpSpPr>
        <p:grpSpPr>
          <a:xfrm>
            <a:off x="1441088" y="2889589"/>
            <a:ext cx="3252787" cy="834563"/>
            <a:chOff x="6222178" y="1723562"/>
            <a:chExt cx="3252289" cy="834524"/>
          </a:xfrm>
        </p:grpSpPr>
        <p:sp>
          <p:nvSpPr>
            <p:cNvPr id="9252" name="矩形 55"/>
            <p:cNvSpPr/>
            <p:nvPr/>
          </p:nvSpPr>
          <p:spPr>
            <a:xfrm>
              <a:off x="6222178" y="2034891"/>
              <a:ext cx="3226887" cy="52319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0">
              <a:spAutoFit/>
            </a:bodyPr>
            <a:lstStyle/>
            <a:p>
              <a:pPr algn="r"/>
              <a:r>
                <a:rPr lang="en-IN" altLang="zh-CN" sz="1400" dirty="0">
                  <a:solidFill>
                    <a:srgbClr val="000000"/>
                  </a:solidFill>
                  <a:latin typeface="Microsoft YaHei" pitchFamily="34" charset="-122"/>
                  <a:ea typeface="Microsoft YaHei" pitchFamily="34" charset="-122"/>
                </a:rPr>
                <a:t>Tracking must be done in a proper and efficient way.</a:t>
              </a:r>
              <a:endParaRPr lang="zh-CN" altLang="en-US" sz="1400" dirty="0">
                <a:solidFill>
                  <a:srgbClr val="000000"/>
                </a:solidFill>
                <a:latin typeface="Microsoft YaHei" pitchFamily="34" charset="-122"/>
                <a:ea typeface="Microsoft YaHei" pitchFamily="34" charset="-122"/>
              </a:endParaRPr>
            </a:p>
          </p:txBody>
        </p:sp>
        <p:sp>
          <p:nvSpPr>
            <p:cNvPr id="57" name="矩形 56"/>
            <p:cNvSpPr/>
            <p:nvPr/>
          </p:nvSpPr>
          <p:spPr>
            <a:xfrm>
              <a:off x="7655234" y="1723562"/>
              <a:ext cx="1819233" cy="3693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IN" altLang="zh-CN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icrosoft YaHei" pitchFamily="34" charset="-122"/>
                  <a:ea typeface="Microsoft YaHei" pitchFamily="34" charset="-122"/>
                  <a:sym typeface="+mn-ea"/>
                </a:rPr>
                <a:t>TRACKING</a:t>
              </a:r>
              <a:endPara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Microsoft YaHei" pitchFamily="34" charset="-122"/>
                <a:ea typeface="Microsoft YaHei" pitchFamily="34" charset="-122"/>
                <a:cs typeface="+mn-cs"/>
                <a:sym typeface="+mn-ea"/>
              </a:endParaRPr>
            </a:p>
          </p:txBody>
        </p:sp>
      </p:grpSp>
      <p:sp>
        <p:nvSpPr>
          <p:cNvPr id="9255" name="矩形 58"/>
          <p:cNvSpPr/>
          <p:nvPr/>
        </p:nvSpPr>
        <p:spPr>
          <a:xfrm>
            <a:off x="4773613" y="1303887"/>
            <a:ext cx="3289300" cy="307777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algn="just"/>
            <a:endParaRPr lang="zh-CN" altLang="en-US" sz="1400" dirty="0">
              <a:solidFill>
                <a:srgbClr val="000000"/>
              </a:solidFill>
              <a:latin typeface="Microsoft YaHei" pitchFamily="34" charset="-122"/>
              <a:ea typeface="Microsoft YaHei" pitchFamily="34" charset="-122"/>
            </a:endParaRPr>
          </a:p>
        </p:txBody>
      </p:sp>
      <p:sp>
        <p:nvSpPr>
          <p:cNvPr id="9257" name="文本框 1"/>
          <p:cNvSpPr txBox="1"/>
          <p:nvPr/>
        </p:nvSpPr>
        <p:spPr>
          <a:xfrm>
            <a:off x="1253436" y="316943"/>
            <a:ext cx="7916145" cy="156966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r>
              <a:rPr lang="en-US" altLang="zh-CN" sz="2400" b="1" dirty="0">
                <a:solidFill>
                  <a:srgbClr val="262626"/>
                </a:solidFill>
                <a:latin typeface="Arial" panose="020B0604020202020204" pitchFamily="34" charset="0"/>
                <a:ea typeface="Microsoft YaHei" pitchFamily="34" charset="-122"/>
                <a:cs typeface="Arial" panose="020B0604020202020204" pitchFamily="34" charset="0"/>
              </a:rPr>
              <a:t>IDENTIFIED SOLUTION: MONITORING DEVICE ALONG WITH THE STORAGE AND SHIPMENT IN COLD SUPPLY CHAIN</a:t>
            </a:r>
          </a:p>
          <a:p>
            <a:endParaRPr lang="en-US" altLang="zh-CN" sz="2400" b="1" dirty="0">
              <a:solidFill>
                <a:srgbClr val="262626"/>
              </a:solidFill>
              <a:latin typeface="Microsoft YaHei" pitchFamily="34" charset="-122"/>
              <a:ea typeface="Microsoft YaHei" pitchFamily="34" charset="-122"/>
            </a:endParaRPr>
          </a:p>
        </p:txBody>
      </p:sp>
      <p:sp>
        <p:nvSpPr>
          <p:cNvPr id="3" name="矩形 53">
            <a:extLst>
              <a:ext uri="{FF2B5EF4-FFF2-40B4-BE49-F238E27FC236}">
                <a16:creationId xmlns:a16="http://schemas.microsoft.com/office/drawing/2014/main" id="{42F4C0FF-D623-A2C5-7416-4BBC4A77D65F}"/>
              </a:ext>
            </a:extLst>
          </p:cNvPr>
          <p:cNvSpPr/>
          <p:nvPr/>
        </p:nvSpPr>
        <p:spPr>
          <a:xfrm>
            <a:off x="7926140" y="2963254"/>
            <a:ext cx="2438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IN" altLang="zh-CN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Microsoft YaHei" pitchFamily="34" charset="-122"/>
                <a:ea typeface="Microsoft YaHei" pitchFamily="34" charset="-122"/>
                <a:cs typeface="+mn-cs"/>
                <a:sym typeface="+mn-ea"/>
              </a:rPr>
              <a:t>MAINTAINANCE 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Microsoft YaHei" pitchFamily="34" charset="-122"/>
              <a:ea typeface="Microsoft YaHei" pitchFamily="34" charset="-122"/>
              <a:cs typeface="+mn-cs"/>
              <a:sym typeface="+mn-ea"/>
            </a:endParaRPr>
          </a:p>
        </p:txBody>
      </p:sp>
      <p:sp>
        <p:nvSpPr>
          <p:cNvPr id="9" name="矩形 49">
            <a:extLst>
              <a:ext uri="{FF2B5EF4-FFF2-40B4-BE49-F238E27FC236}">
                <a16:creationId xmlns:a16="http://schemas.microsoft.com/office/drawing/2014/main" id="{902678AB-1E8C-C815-1C0F-C34F9EF61A39}"/>
              </a:ext>
            </a:extLst>
          </p:cNvPr>
          <p:cNvSpPr/>
          <p:nvPr/>
        </p:nvSpPr>
        <p:spPr>
          <a:xfrm>
            <a:off x="7958749" y="3312002"/>
            <a:ext cx="3226435" cy="738664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r>
              <a:rPr lang="en-IN" altLang="zh-CN" sz="1400" dirty="0">
                <a:solidFill>
                  <a:srgbClr val="000000"/>
                </a:solidFill>
                <a:latin typeface="Microsoft YaHei" pitchFamily="34" charset="-122"/>
                <a:ea typeface="Microsoft YaHei" pitchFamily="34" charset="-122"/>
              </a:rPr>
              <a:t>In the cold storage and the supply, temperature sensitive products are to be maintained accordingly.</a:t>
            </a:r>
            <a:endParaRPr lang="zh-CN" altLang="en-US" sz="1400" dirty="0">
              <a:solidFill>
                <a:srgbClr val="000000"/>
              </a:solidFill>
              <a:latin typeface="Microsoft YaHei" pitchFamily="34" charset="-122"/>
              <a:ea typeface="Microsoft YaHei" pitchFamily="34" charset="-122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72C8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0433050" y="6313488"/>
            <a:ext cx="1427163" cy="174625"/>
          </a:xfrm>
          <a:prstGeom prst="rect">
            <a:avLst/>
          </a:prstGeom>
          <a:solidFill>
            <a:srgbClr val="AEDD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1860213" y="6572250"/>
            <a:ext cx="198438" cy="200025"/>
          </a:xfrm>
          <a:prstGeom prst="rect">
            <a:avLst/>
          </a:prstGeom>
          <a:solidFill>
            <a:srgbClr val="E4F3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矩形 3"/>
          <p:cNvSpPr/>
          <p:nvPr/>
        </p:nvSpPr>
        <p:spPr>
          <a:xfrm rot="2672520">
            <a:off x="352425" y="411163"/>
            <a:ext cx="390525" cy="390525"/>
          </a:xfrm>
          <a:prstGeom prst="rect">
            <a:avLst/>
          </a:prstGeom>
          <a:solidFill>
            <a:srgbClr val="72C8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5" name="矩形 24"/>
          <p:cNvSpPr/>
          <p:nvPr/>
        </p:nvSpPr>
        <p:spPr>
          <a:xfrm rot="2672520">
            <a:off x="682625" y="411163"/>
            <a:ext cx="390525" cy="39052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9222" name="组合 8"/>
          <p:cNvGrpSpPr/>
          <p:nvPr/>
        </p:nvGrpSpPr>
        <p:grpSpPr>
          <a:xfrm>
            <a:off x="4381493" y="3312557"/>
            <a:ext cx="3576009" cy="2962830"/>
            <a:chOff x="3272121" y="1995493"/>
            <a:chExt cx="5633241" cy="4716835"/>
          </a:xfrm>
        </p:grpSpPr>
        <p:grpSp>
          <p:nvGrpSpPr>
            <p:cNvPr id="9223" name="组合 9"/>
            <p:cNvGrpSpPr/>
            <p:nvPr/>
          </p:nvGrpSpPr>
          <p:grpSpPr>
            <a:xfrm>
              <a:off x="3631131" y="3392746"/>
              <a:ext cx="5224079" cy="3319582"/>
              <a:chOff x="3631131" y="3392746"/>
              <a:chExt cx="5224079" cy="3319582"/>
            </a:xfrm>
          </p:grpSpPr>
          <p:sp>
            <p:nvSpPr>
              <p:cNvPr id="44" name="任意多边形 43"/>
              <p:cNvSpPr/>
              <p:nvPr/>
            </p:nvSpPr>
            <p:spPr>
              <a:xfrm>
                <a:off x="3631131" y="6276289"/>
                <a:ext cx="5224079" cy="436039"/>
              </a:xfrm>
              <a:custGeom>
                <a:avLst/>
                <a:gdLst>
                  <a:gd name="connsiteX0" fmla="*/ 2588096 w 5224079"/>
                  <a:gd name="connsiteY0" fmla="*/ 0 h 1804572"/>
                  <a:gd name="connsiteX1" fmla="*/ 5156688 w 5224079"/>
                  <a:gd name="connsiteY1" fmla="*/ 1628460 h 1804572"/>
                  <a:gd name="connsiteX2" fmla="*/ 5224079 w 5224079"/>
                  <a:gd name="connsiteY2" fmla="*/ 1804572 h 1804572"/>
                  <a:gd name="connsiteX3" fmla="*/ 4992648 w 5224079"/>
                  <a:gd name="connsiteY3" fmla="*/ 1660803 h 1804572"/>
                  <a:gd name="connsiteX4" fmla="*/ 2511317 w 5224079"/>
                  <a:gd name="connsiteY4" fmla="*/ 1051948 h 1804572"/>
                  <a:gd name="connsiteX5" fmla="*/ 29987 w 5224079"/>
                  <a:gd name="connsiteY5" fmla="*/ 1660803 h 1804572"/>
                  <a:gd name="connsiteX6" fmla="*/ 0 w 5224079"/>
                  <a:gd name="connsiteY6" fmla="*/ 1679431 h 1804572"/>
                  <a:gd name="connsiteX7" fmla="*/ 19505 w 5224079"/>
                  <a:gd name="connsiteY7" fmla="*/ 1628460 h 1804572"/>
                  <a:gd name="connsiteX8" fmla="*/ 2588096 w 5224079"/>
                  <a:gd name="connsiteY8" fmla="*/ 0 h 18045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224079" h="1804572">
                    <a:moveTo>
                      <a:pt x="2588096" y="0"/>
                    </a:moveTo>
                    <a:cubicBezTo>
                      <a:pt x="3742782" y="0"/>
                      <a:pt x="4733498" y="671482"/>
                      <a:pt x="5156688" y="1628460"/>
                    </a:cubicBezTo>
                    <a:lnTo>
                      <a:pt x="5224079" y="1804572"/>
                    </a:lnTo>
                    <a:lnTo>
                      <a:pt x="4992648" y="1660803"/>
                    </a:lnTo>
                    <a:cubicBezTo>
                      <a:pt x="4318343" y="1280439"/>
                      <a:pt x="3453869" y="1051948"/>
                      <a:pt x="2511317" y="1051948"/>
                    </a:cubicBezTo>
                    <a:cubicBezTo>
                      <a:pt x="1568766" y="1051948"/>
                      <a:pt x="704291" y="1280439"/>
                      <a:pt x="29987" y="1660803"/>
                    </a:cubicBezTo>
                    <a:lnTo>
                      <a:pt x="0" y="1679431"/>
                    </a:lnTo>
                    <a:lnTo>
                      <a:pt x="19505" y="1628460"/>
                    </a:lnTo>
                    <a:cubicBezTo>
                      <a:pt x="442694" y="671482"/>
                      <a:pt x="1433410" y="0"/>
                      <a:pt x="2588096" y="0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45" name="任意多边形 44"/>
              <p:cNvSpPr/>
              <p:nvPr/>
            </p:nvSpPr>
            <p:spPr>
              <a:xfrm>
                <a:off x="5500914" y="3392746"/>
                <a:ext cx="1175657" cy="2982236"/>
              </a:xfrm>
              <a:custGeom>
                <a:avLst/>
                <a:gdLst>
                  <a:gd name="connsiteX0" fmla="*/ 617691 w 1175657"/>
                  <a:gd name="connsiteY0" fmla="*/ 0 h 2982236"/>
                  <a:gd name="connsiteX1" fmla="*/ 793031 w 1175657"/>
                  <a:gd name="connsiteY1" fmla="*/ 1653582 h 2982236"/>
                  <a:gd name="connsiteX2" fmla="*/ 870506 w 1175657"/>
                  <a:gd name="connsiteY2" fmla="*/ 1506679 h 2982236"/>
                  <a:gd name="connsiteX3" fmla="*/ 1175657 w 1175657"/>
                  <a:gd name="connsiteY3" fmla="*/ 758339 h 2982236"/>
                  <a:gd name="connsiteX4" fmla="*/ 1103086 w 1175657"/>
                  <a:gd name="connsiteY4" fmla="*/ 2982236 h 2982236"/>
                  <a:gd name="connsiteX5" fmla="*/ 319314 w 1175657"/>
                  <a:gd name="connsiteY5" fmla="*/ 2953207 h 2982236"/>
                  <a:gd name="connsiteX6" fmla="*/ 0 w 1175657"/>
                  <a:gd name="connsiteY6" fmla="*/ 758339 h 2982236"/>
                  <a:gd name="connsiteX7" fmla="*/ 386688 w 1175657"/>
                  <a:gd name="connsiteY7" fmla="*/ 1584495 h 2982236"/>
                  <a:gd name="connsiteX8" fmla="*/ 439166 w 1175657"/>
                  <a:gd name="connsiteY8" fmla="*/ 1683616 h 29822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75657" h="2982236">
                    <a:moveTo>
                      <a:pt x="617691" y="0"/>
                    </a:moveTo>
                    <a:lnTo>
                      <a:pt x="793031" y="1653582"/>
                    </a:lnTo>
                    <a:lnTo>
                      <a:pt x="870506" y="1506679"/>
                    </a:lnTo>
                    <a:cubicBezTo>
                      <a:pt x="953407" y="1335112"/>
                      <a:pt x="1052286" y="1090354"/>
                      <a:pt x="1175657" y="758339"/>
                    </a:cubicBezTo>
                    <a:cubicBezTo>
                      <a:pt x="1016000" y="1485124"/>
                      <a:pt x="696686" y="1689395"/>
                      <a:pt x="1103086" y="2982236"/>
                    </a:cubicBezTo>
                    <a:lnTo>
                      <a:pt x="319314" y="2953207"/>
                    </a:lnTo>
                    <a:cubicBezTo>
                      <a:pt x="416076" y="1945812"/>
                      <a:pt x="106438" y="1489962"/>
                      <a:pt x="0" y="758339"/>
                    </a:cubicBezTo>
                    <a:cubicBezTo>
                      <a:pt x="173869" y="1089446"/>
                      <a:pt x="289625" y="1386536"/>
                      <a:pt x="386688" y="1584495"/>
                    </a:cubicBezTo>
                    <a:lnTo>
                      <a:pt x="439166" y="1683616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</p:grpSp>
        <p:grpSp>
          <p:nvGrpSpPr>
            <p:cNvPr id="9226" name="组合 10"/>
            <p:cNvGrpSpPr/>
            <p:nvPr/>
          </p:nvGrpSpPr>
          <p:grpSpPr>
            <a:xfrm>
              <a:off x="3272121" y="1995493"/>
              <a:ext cx="5633241" cy="3251854"/>
              <a:chOff x="3410573" y="1824233"/>
              <a:chExt cx="5633241" cy="3251854"/>
            </a:xfrm>
          </p:grpSpPr>
          <p:grpSp>
            <p:nvGrpSpPr>
              <p:cNvPr id="9227" name="组合 11"/>
              <p:cNvGrpSpPr/>
              <p:nvPr/>
            </p:nvGrpSpPr>
            <p:grpSpPr>
              <a:xfrm>
                <a:off x="3410573" y="2967327"/>
                <a:ext cx="2108759" cy="2108759"/>
                <a:chOff x="3410573" y="2967327"/>
                <a:chExt cx="2108759" cy="2108759"/>
              </a:xfrm>
            </p:grpSpPr>
            <p:sp>
              <p:nvSpPr>
                <p:cNvPr id="38" name="直角三角形 3"/>
                <p:cNvSpPr/>
                <p:nvPr/>
              </p:nvSpPr>
              <p:spPr>
                <a:xfrm rot="18900000">
                  <a:off x="3410573" y="2967327"/>
                  <a:ext cx="2108759" cy="2108759"/>
                </a:xfrm>
                <a:custGeom>
                  <a:avLst/>
                  <a:gdLst>
                    <a:gd name="connsiteX0" fmla="*/ 0 w 2158189"/>
                    <a:gd name="connsiteY0" fmla="*/ 2158189 h 2158189"/>
                    <a:gd name="connsiteX1" fmla="*/ 0 w 2158189"/>
                    <a:gd name="connsiteY1" fmla="*/ 0 h 2158189"/>
                    <a:gd name="connsiteX2" fmla="*/ 2158189 w 2158189"/>
                    <a:gd name="connsiteY2" fmla="*/ 2158189 h 2158189"/>
                    <a:gd name="connsiteX3" fmla="*/ 0 w 2158189"/>
                    <a:gd name="connsiteY3" fmla="*/ 2158189 h 2158189"/>
                    <a:gd name="connsiteX0-1" fmla="*/ 270933 w 2429122"/>
                    <a:gd name="connsiteY0-2" fmla="*/ 2158189 h 2158189"/>
                    <a:gd name="connsiteX1-3" fmla="*/ 270933 w 2429122"/>
                    <a:gd name="connsiteY1-4" fmla="*/ 0 h 2158189"/>
                    <a:gd name="connsiteX2-5" fmla="*/ 2429122 w 2429122"/>
                    <a:gd name="connsiteY2-6" fmla="*/ 2158189 h 2158189"/>
                    <a:gd name="connsiteX3-7" fmla="*/ 270933 w 2429122"/>
                    <a:gd name="connsiteY3-8" fmla="*/ 2158189 h 2158189"/>
                    <a:gd name="connsiteX0-9" fmla="*/ 2158189 w 2158189"/>
                    <a:gd name="connsiteY0-10" fmla="*/ 2158189 h 2158189"/>
                    <a:gd name="connsiteX1-11" fmla="*/ 0 w 2158189"/>
                    <a:gd name="connsiteY1-12" fmla="*/ 0 h 2158189"/>
                    <a:gd name="connsiteX2-13" fmla="*/ 2158189 w 2158189"/>
                    <a:gd name="connsiteY2-14" fmla="*/ 2158189 h 2158189"/>
                    <a:gd name="connsiteX0-15" fmla="*/ 2158189 w 2158189"/>
                    <a:gd name="connsiteY0-16" fmla="*/ 2158189 h 2158189"/>
                    <a:gd name="connsiteX1-17" fmla="*/ 0 w 2158189"/>
                    <a:gd name="connsiteY1-18" fmla="*/ 0 h 2158189"/>
                    <a:gd name="connsiteX2-19" fmla="*/ 2158189 w 2158189"/>
                    <a:gd name="connsiteY2-20" fmla="*/ 2158189 h 2158189"/>
                    <a:gd name="connsiteX0-21" fmla="*/ 2158189 w 2158189"/>
                    <a:gd name="connsiteY0-22" fmla="*/ 2158189 h 2158189"/>
                    <a:gd name="connsiteX1-23" fmla="*/ 0 w 2158189"/>
                    <a:gd name="connsiteY1-24" fmla="*/ 0 h 2158189"/>
                    <a:gd name="connsiteX2-25" fmla="*/ 2158189 w 2158189"/>
                    <a:gd name="connsiteY2-26" fmla="*/ 2158189 h 2158189"/>
                    <a:gd name="connsiteX0-27" fmla="*/ 2158189 w 2158189"/>
                    <a:gd name="connsiteY0-28" fmla="*/ 2158189 h 2158189"/>
                    <a:gd name="connsiteX1-29" fmla="*/ 0 w 2158189"/>
                    <a:gd name="connsiteY1-30" fmla="*/ 0 h 2158189"/>
                    <a:gd name="connsiteX2-31" fmla="*/ 2158189 w 2158189"/>
                    <a:gd name="connsiteY2-32" fmla="*/ 2158189 h 2158189"/>
                    <a:gd name="connsiteX0-33" fmla="*/ 2158189 w 2158189"/>
                    <a:gd name="connsiteY0-34" fmla="*/ 2158189 h 2158189"/>
                    <a:gd name="connsiteX1-35" fmla="*/ 0 w 2158189"/>
                    <a:gd name="connsiteY1-36" fmla="*/ 0 h 2158189"/>
                    <a:gd name="connsiteX2-37" fmla="*/ 2158189 w 2158189"/>
                    <a:gd name="connsiteY2-38" fmla="*/ 2158189 h 2158189"/>
                    <a:gd name="connsiteX0-39" fmla="*/ 2158189 w 2158189"/>
                    <a:gd name="connsiteY0-40" fmla="*/ 2158189 h 2158189"/>
                    <a:gd name="connsiteX1-41" fmla="*/ 0 w 2158189"/>
                    <a:gd name="connsiteY1-42" fmla="*/ 0 h 2158189"/>
                    <a:gd name="connsiteX2-43" fmla="*/ 2158189 w 2158189"/>
                    <a:gd name="connsiteY2-44" fmla="*/ 2158189 h 2158189"/>
                    <a:gd name="connsiteX0-45" fmla="*/ 2158189 w 2158189"/>
                    <a:gd name="connsiteY0-46" fmla="*/ 2158189 h 2158189"/>
                    <a:gd name="connsiteX1-47" fmla="*/ 0 w 2158189"/>
                    <a:gd name="connsiteY1-48" fmla="*/ 0 h 2158189"/>
                    <a:gd name="connsiteX2-49" fmla="*/ 2158189 w 2158189"/>
                    <a:gd name="connsiteY2-50" fmla="*/ 2158189 h 2158189"/>
                    <a:gd name="connsiteX0-51" fmla="*/ 2158189 w 2158189"/>
                    <a:gd name="connsiteY0-52" fmla="*/ 2158189 h 2158189"/>
                    <a:gd name="connsiteX1-53" fmla="*/ 0 w 2158189"/>
                    <a:gd name="connsiteY1-54" fmla="*/ 0 h 2158189"/>
                    <a:gd name="connsiteX2-55" fmla="*/ 2158189 w 2158189"/>
                    <a:gd name="connsiteY2-56" fmla="*/ 2158189 h 2158189"/>
                    <a:gd name="connsiteX0-57" fmla="*/ 2158189 w 2158189"/>
                    <a:gd name="connsiteY0-58" fmla="*/ 2158189 h 2158189"/>
                    <a:gd name="connsiteX1-59" fmla="*/ 0 w 2158189"/>
                    <a:gd name="connsiteY1-60" fmla="*/ 0 h 2158189"/>
                    <a:gd name="connsiteX2-61" fmla="*/ 2158189 w 2158189"/>
                    <a:gd name="connsiteY2-62" fmla="*/ 2158189 h 2158189"/>
                    <a:gd name="connsiteX0-63" fmla="*/ 2158189 w 2158189"/>
                    <a:gd name="connsiteY0-64" fmla="*/ 2158189 h 2158189"/>
                    <a:gd name="connsiteX1-65" fmla="*/ 0 w 2158189"/>
                    <a:gd name="connsiteY1-66" fmla="*/ 0 h 2158189"/>
                    <a:gd name="connsiteX2-67" fmla="*/ 2158189 w 2158189"/>
                    <a:gd name="connsiteY2-68" fmla="*/ 2158189 h 2158189"/>
                    <a:gd name="connsiteX0-69" fmla="*/ 2158189 w 2158189"/>
                    <a:gd name="connsiteY0-70" fmla="*/ 2158189 h 2158189"/>
                    <a:gd name="connsiteX1-71" fmla="*/ 0 w 2158189"/>
                    <a:gd name="connsiteY1-72" fmla="*/ 0 h 2158189"/>
                    <a:gd name="connsiteX2-73" fmla="*/ 2158189 w 2158189"/>
                    <a:gd name="connsiteY2-74" fmla="*/ 2158189 h 2158189"/>
                    <a:gd name="connsiteX0-75" fmla="*/ 2158189 w 2158189"/>
                    <a:gd name="connsiteY0-76" fmla="*/ 2158189 h 2158189"/>
                    <a:gd name="connsiteX1-77" fmla="*/ 0 w 2158189"/>
                    <a:gd name="connsiteY1-78" fmla="*/ 0 h 2158189"/>
                    <a:gd name="connsiteX2-79" fmla="*/ 2158189 w 2158189"/>
                    <a:gd name="connsiteY2-80" fmla="*/ 2158189 h 2158189"/>
                    <a:gd name="connsiteX0-81" fmla="*/ 2158189 w 2158189"/>
                    <a:gd name="connsiteY0-82" fmla="*/ 2158189 h 2158189"/>
                    <a:gd name="connsiteX1-83" fmla="*/ 0 w 2158189"/>
                    <a:gd name="connsiteY1-84" fmla="*/ 0 h 2158189"/>
                    <a:gd name="connsiteX2-85" fmla="*/ 2158189 w 2158189"/>
                    <a:gd name="connsiteY2-86" fmla="*/ 2158189 h 2158189"/>
                    <a:gd name="connsiteX0-87" fmla="*/ 2158189 w 2158189"/>
                    <a:gd name="connsiteY0-88" fmla="*/ 2158189 h 2158189"/>
                    <a:gd name="connsiteX1-89" fmla="*/ 0 w 2158189"/>
                    <a:gd name="connsiteY1-90" fmla="*/ 0 h 2158189"/>
                    <a:gd name="connsiteX2-91" fmla="*/ 2158189 w 2158189"/>
                    <a:gd name="connsiteY2-92" fmla="*/ 2158189 h 2158189"/>
                    <a:gd name="connsiteX0-93" fmla="*/ 2158189 w 2158189"/>
                    <a:gd name="connsiteY0-94" fmla="*/ 2158189 h 2158189"/>
                    <a:gd name="connsiteX1-95" fmla="*/ 0 w 2158189"/>
                    <a:gd name="connsiteY1-96" fmla="*/ 0 h 2158189"/>
                    <a:gd name="connsiteX2-97" fmla="*/ 2158189 w 2158189"/>
                    <a:gd name="connsiteY2-98" fmla="*/ 2158189 h 2158189"/>
                    <a:gd name="connsiteX0-99" fmla="*/ 2158189 w 2158189"/>
                    <a:gd name="connsiteY0-100" fmla="*/ 2158189 h 2158189"/>
                    <a:gd name="connsiteX1-101" fmla="*/ 0 w 2158189"/>
                    <a:gd name="connsiteY1-102" fmla="*/ 0 h 2158189"/>
                    <a:gd name="connsiteX2-103" fmla="*/ 2158189 w 2158189"/>
                    <a:gd name="connsiteY2-104" fmla="*/ 2158189 h 2158189"/>
                    <a:gd name="connsiteX0-105" fmla="*/ 2158189 w 2158189"/>
                    <a:gd name="connsiteY0-106" fmla="*/ 2158189 h 2158189"/>
                    <a:gd name="connsiteX1-107" fmla="*/ 0 w 2158189"/>
                    <a:gd name="connsiteY1-108" fmla="*/ 0 h 2158189"/>
                    <a:gd name="connsiteX2-109" fmla="*/ 2158189 w 2158189"/>
                    <a:gd name="connsiteY2-110" fmla="*/ 2158189 h 2158189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</a:cxnLst>
                  <a:rect l="l" t="t" r="r" b="b"/>
                  <a:pathLst>
                    <a:path w="2158189" h="2158189">
                      <a:moveTo>
                        <a:pt x="2158189" y="2158189"/>
                      </a:moveTo>
                      <a:cubicBezTo>
                        <a:pt x="959822" y="1932280"/>
                        <a:pt x="240425" y="1256425"/>
                        <a:pt x="0" y="0"/>
                      </a:cubicBezTo>
                      <a:cubicBezTo>
                        <a:pt x="1140310" y="283968"/>
                        <a:pt x="1888735" y="916278"/>
                        <a:pt x="2158189" y="2158189"/>
                      </a:cubicBezTo>
                      <a:close/>
                    </a:path>
                  </a:pathLst>
                </a:custGeom>
                <a:solidFill>
                  <a:srgbClr val="72C8D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grpSp>
              <p:nvGrpSpPr>
                <p:cNvPr id="39" name="组合 38"/>
                <p:cNvGrpSpPr/>
                <p:nvPr/>
              </p:nvGrpSpPr>
              <p:grpSpPr>
                <a:xfrm>
                  <a:off x="4067080" y="3765552"/>
                  <a:ext cx="633070" cy="512308"/>
                  <a:chOff x="5491163" y="3163888"/>
                  <a:chExt cx="274638" cy="222249"/>
                </a:xfrm>
                <a:solidFill>
                  <a:schemeClr val="bg1"/>
                </a:solidFill>
              </p:grpSpPr>
              <p:sp>
                <p:nvSpPr>
                  <p:cNvPr id="40" name="Oval 312"/>
                  <p:cNvSpPr>
                    <a:spLocks noChangeArrowheads="1"/>
                  </p:cNvSpPr>
                  <p:nvPr/>
                </p:nvSpPr>
                <p:spPr bwMode="auto">
                  <a:xfrm>
                    <a:off x="5599113" y="3346450"/>
                    <a:ext cx="39688" cy="39687"/>
                  </a:xfrm>
                  <a:prstGeom prst="ellipse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+mn-l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1" name="Oval 313"/>
                  <p:cNvSpPr>
                    <a:spLocks noChangeArrowheads="1"/>
                  </p:cNvSpPr>
                  <p:nvPr/>
                </p:nvSpPr>
                <p:spPr bwMode="auto">
                  <a:xfrm>
                    <a:off x="5692776" y="3346450"/>
                    <a:ext cx="39688" cy="39687"/>
                  </a:xfrm>
                  <a:prstGeom prst="ellipse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+mn-l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2" name="Freeform 314"/>
                  <p:cNvSpPr/>
                  <p:nvPr/>
                </p:nvSpPr>
                <p:spPr bwMode="auto">
                  <a:xfrm>
                    <a:off x="5491163" y="3163888"/>
                    <a:ext cx="254000" cy="166687"/>
                  </a:xfrm>
                  <a:custGeom>
                    <a:avLst/>
                    <a:gdLst>
                      <a:gd name="T0" fmla="*/ 255 w 265"/>
                      <a:gd name="T1" fmla="*/ 153 h 174"/>
                      <a:gd name="T2" fmla="*/ 113 w 265"/>
                      <a:gd name="T3" fmla="*/ 153 h 174"/>
                      <a:gd name="T4" fmla="*/ 64 w 265"/>
                      <a:gd name="T5" fmla="*/ 7 h 174"/>
                      <a:gd name="T6" fmla="*/ 54 w 265"/>
                      <a:gd name="T7" fmla="*/ 0 h 174"/>
                      <a:gd name="T8" fmla="*/ 10 w 265"/>
                      <a:gd name="T9" fmla="*/ 0 h 174"/>
                      <a:gd name="T10" fmla="*/ 0 w 265"/>
                      <a:gd name="T11" fmla="*/ 11 h 174"/>
                      <a:gd name="T12" fmla="*/ 10 w 265"/>
                      <a:gd name="T13" fmla="*/ 21 h 174"/>
                      <a:gd name="T14" fmla="*/ 46 w 265"/>
                      <a:gd name="T15" fmla="*/ 21 h 174"/>
                      <a:gd name="T16" fmla="*/ 95 w 265"/>
                      <a:gd name="T17" fmla="*/ 167 h 174"/>
                      <a:gd name="T18" fmla="*/ 105 w 265"/>
                      <a:gd name="T19" fmla="*/ 174 h 174"/>
                      <a:gd name="T20" fmla="*/ 255 w 265"/>
                      <a:gd name="T21" fmla="*/ 174 h 174"/>
                      <a:gd name="T22" fmla="*/ 265 w 265"/>
                      <a:gd name="T23" fmla="*/ 164 h 174"/>
                      <a:gd name="T24" fmla="*/ 255 w 265"/>
                      <a:gd name="T25" fmla="*/ 153 h 17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265" h="174">
                        <a:moveTo>
                          <a:pt x="255" y="153"/>
                        </a:moveTo>
                        <a:cubicBezTo>
                          <a:pt x="113" y="153"/>
                          <a:pt x="113" y="153"/>
                          <a:pt x="113" y="153"/>
                        </a:cubicBezTo>
                        <a:cubicBezTo>
                          <a:pt x="64" y="7"/>
                          <a:pt x="64" y="7"/>
                          <a:pt x="64" y="7"/>
                        </a:cubicBezTo>
                        <a:cubicBezTo>
                          <a:pt x="62" y="3"/>
                          <a:pt x="58" y="0"/>
                          <a:pt x="54" y="0"/>
                        </a:cubicBezTo>
                        <a:cubicBezTo>
                          <a:pt x="10" y="0"/>
                          <a:pt x="10" y="0"/>
                          <a:pt x="10" y="0"/>
                        </a:cubicBezTo>
                        <a:cubicBezTo>
                          <a:pt x="5" y="0"/>
                          <a:pt x="0" y="5"/>
                          <a:pt x="0" y="11"/>
                        </a:cubicBezTo>
                        <a:cubicBezTo>
                          <a:pt x="0" y="16"/>
                          <a:pt x="5" y="21"/>
                          <a:pt x="10" y="21"/>
                        </a:cubicBezTo>
                        <a:cubicBezTo>
                          <a:pt x="46" y="21"/>
                          <a:pt x="46" y="21"/>
                          <a:pt x="46" y="21"/>
                        </a:cubicBezTo>
                        <a:cubicBezTo>
                          <a:pt x="95" y="167"/>
                          <a:pt x="95" y="167"/>
                          <a:pt x="95" y="167"/>
                        </a:cubicBezTo>
                        <a:cubicBezTo>
                          <a:pt x="97" y="171"/>
                          <a:pt x="101" y="174"/>
                          <a:pt x="105" y="174"/>
                        </a:cubicBezTo>
                        <a:cubicBezTo>
                          <a:pt x="255" y="174"/>
                          <a:pt x="255" y="174"/>
                          <a:pt x="255" y="174"/>
                        </a:cubicBezTo>
                        <a:cubicBezTo>
                          <a:pt x="261" y="174"/>
                          <a:pt x="265" y="169"/>
                          <a:pt x="265" y="164"/>
                        </a:cubicBezTo>
                        <a:cubicBezTo>
                          <a:pt x="265" y="158"/>
                          <a:pt x="261" y="153"/>
                          <a:pt x="255" y="15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+mn-l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3" name="Freeform 315"/>
                  <p:cNvSpPr>
                    <a:spLocks noEditPoints="1"/>
                  </p:cNvSpPr>
                  <p:nvPr/>
                </p:nvSpPr>
                <p:spPr bwMode="auto">
                  <a:xfrm>
                    <a:off x="5578476" y="3187700"/>
                    <a:ext cx="187325" cy="106362"/>
                  </a:xfrm>
                  <a:custGeom>
                    <a:avLst/>
                    <a:gdLst>
                      <a:gd name="T0" fmla="*/ 185 w 195"/>
                      <a:gd name="T1" fmla="*/ 16 h 111"/>
                      <a:gd name="T2" fmla="*/ 9 w 195"/>
                      <a:gd name="T3" fmla="*/ 0 h 111"/>
                      <a:gd name="T4" fmla="*/ 8 w 195"/>
                      <a:gd name="T5" fmla="*/ 0 h 111"/>
                      <a:gd name="T6" fmla="*/ 2 w 195"/>
                      <a:gd name="T7" fmla="*/ 9 h 111"/>
                      <a:gd name="T8" fmla="*/ 33 w 195"/>
                      <a:gd name="T9" fmla="*/ 101 h 111"/>
                      <a:gd name="T10" fmla="*/ 46 w 195"/>
                      <a:gd name="T11" fmla="*/ 111 h 111"/>
                      <a:gd name="T12" fmla="*/ 175 w 195"/>
                      <a:gd name="T13" fmla="*/ 111 h 111"/>
                      <a:gd name="T14" fmla="*/ 187 w 195"/>
                      <a:gd name="T15" fmla="*/ 100 h 111"/>
                      <a:gd name="T16" fmla="*/ 195 w 195"/>
                      <a:gd name="T17" fmla="*/ 27 h 111"/>
                      <a:gd name="T18" fmla="*/ 185 w 195"/>
                      <a:gd name="T19" fmla="*/ 16 h 111"/>
                      <a:gd name="T20" fmla="*/ 167 w 195"/>
                      <a:gd name="T21" fmla="*/ 90 h 111"/>
                      <a:gd name="T22" fmla="*/ 51 w 195"/>
                      <a:gd name="T23" fmla="*/ 90 h 111"/>
                      <a:gd name="T24" fmla="*/ 28 w 195"/>
                      <a:gd name="T25" fmla="*/ 23 h 111"/>
                      <a:gd name="T26" fmla="*/ 173 w 195"/>
                      <a:gd name="T27" fmla="*/ 36 h 111"/>
                      <a:gd name="T28" fmla="*/ 167 w 195"/>
                      <a:gd name="T29" fmla="*/ 90 h 1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</a:cxnLst>
                    <a:rect l="0" t="0" r="r" b="b"/>
                    <a:pathLst>
                      <a:path w="195" h="111">
                        <a:moveTo>
                          <a:pt x="185" y="16"/>
                        </a:moveTo>
                        <a:cubicBezTo>
                          <a:pt x="9" y="0"/>
                          <a:pt x="9" y="0"/>
                          <a:pt x="9" y="0"/>
                        </a:cubicBezTo>
                        <a:cubicBezTo>
                          <a:pt x="9" y="0"/>
                          <a:pt x="8" y="0"/>
                          <a:pt x="8" y="0"/>
                        </a:cubicBezTo>
                        <a:cubicBezTo>
                          <a:pt x="3" y="0"/>
                          <a:pt x="0" y="4"/>
                          <a:pt x="2" y="9"/>
                        </a:cubicBezTo>
                        <a:cubicBezTo>
                          <a:pt x="33" y="101"/>
                          <a:pt x="33" y="101"/>
                          <a:pt x="33" y="101"/>
                        </a:cubicBezTo>
                        <a:cubicBezTo>
                          <a:pt x="35" y="106"/>
                          <a:pt x="41" y="111"/>
                          <a:pt x="46" y="111"/>
                        </a:cubicBezTo>
                        <a:cubicBezTo>
                          <a:pt x="175" y="111"/>
                          <a:pt x="175" y="111"/>
                          <a:pt x="175" y="111"/>
                        </a:cubicBezTo>
                        <a:cubicBezTo>
                          <a:pt x="181" y="111"/>
                          <a:pt x="186" y="106"/>
                          <a:pt x="187" y="100"/>
                        </a:cubicBezTo>
                        <a:cubicBezTo>
                          <a:pt x="195" y="27"/>
                          <a:pt x="195" y="27"/>
                          <a:pt x="195" y="27"/>
                        </a:cubicBezTo>
                        <a:cubicBezTo>
                          <a:pt x="195" y="21"/>
                          <a:pt x="191" y="16"/>
                          <a:pt x="185" y="16"/>
                        </a:cubicBezTo>
                        <a:close/>
                        <a:moveTo>
                          <a:pt x="167" y="90"/>
                        </a:moveTo>
                        <a:cubicBezTo>
                          <a:pt x="51" y="90"/>
                          <a:pt x="51" y="90"/>
                          <a:pt x="51" y="90"/>
                        </a:cubicBezTo>
                        <a:cubicBezTo>
                          <a:pt x="28" y="23"/>
                          <a:pt x="28" y="23"/>
                          <a:pt x="28" y="23"/>
                        </a:cubicBezTo>
                        <a:cubicBezTo>
                          <a:pt x="173" y="36"/>
                          <a:pt x="173" y="36"/>
                          <a:pt x="173" y="36"/>
                        </a:cubicBezTo>
                        <a:lnTo>
                          <a:pt x="167" y="9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+mn-lt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9230" name="组合 12"/>
              <p:cNvGrpSpPr/>
              <p:nvPr/>
            </p:nvGrpSpPr>
            <p:grpSpPr>
              <a:xfrm>
                <a:off x="4134412" y="2089310"/>
                <a:ext cx="2108759" cy="2108759"/>
                <a:chOff x="4134412" y="2089310"/>
                <a:chExt cx="2108759" cy="2108759"/>
              </a:xfrm>
            </p:grpSpPr>
            <p:sp>
              <p:nvSpPr>
                <p:cNvPr id="36" name="直角三角形 3"/>
                <p:cNvSpPr/>
                <p:nvPr/>
              </p:nvSpPr>
              <p:spPr>
                <a:xfrm>
                  <a:off x="4134412" y="2089310"/>
                  <a:ext cx="2108759" cy="2108759"/>
                </a:xfrm>
                <a:custGeom>
                  <a:avLst/>
                  <a:gdLst>
                    <a:gd name="connsiteX0" fmla="*/ 0 w 2158189"/>
                    <a:gd name="connsiteY0" fmla="*/ 2158189 h 2158189"/>
                    <a:gd name="connsiteX1" fmla="*/ 0 w 2158189"/>
                    <a:gd name="connsiteY1" fmla="*/ 0 h 2158189"/>
                    <a:gd name="connsiteX2" fmla="*/ 2158189 w 2158189"/>
                    <a:gd name="connsiteY2" fmla="*/ 2158189 h 2158189"/>
                    <a:gd name="connsiteX3" fmla="*/ 0 w 2158189"/>
                    <a:gd name="connsiteY3" fmla="*/ 2158189 h 2158189"/>
                    <a:gd name="connsiteX0-1" fmla="*/ 270933 w 2429122"/>
                    <a:gd name="connsiteY0-2" fmla="*/ 2158189 h 2158189"/>
                    <a:gd name="connsiteX1-3" fmla="*/ 270933 w 2429122"/>
                    <a:gd name="connsiteY1-4" fmla="*/ 0 h 2158189"/>
                    <a:gd name="connsiteX2-5" fmla="*/ 2429122 w 2429122"/>
                    <a:gd name="connsiteY2-6" fmla="*/ 2158189 h 2158189"/>
                    <a:gd name="connsiteX3-7" fmla="*/ 270933 w 2429122"/>
                    <a:gd name="connsiteY3-8" fmla="*/ 2158189 h 2158189"/>
                    <a:gd name="connsiteX0-9" fmla="*/ 2158189 w 2158189"/>
                    <a:gd name="connsiteY0-10" fmla="*/ 2158189 h 2158189"/>
                    <a:gd name="connsiteX1-11" fmla="*/ 0 w 2158189"/>
                    <a:gd name="connsiteY1-12" fmla="*/ 0 h 2158189"/>
                    <a:gd name="connsiteX2-13" fmla="*/ 2158189 w 2158189"/>
                    <a:gd name="connsiteY2-14" fmla="*/ 2158189 h 2158189"/>
                    <a:gd name="connsiteX0-15" fmla="*/ 2158189 w 2158189"/>
                    <a:gd name="connsiteY0-16" fmla="*/ 2158189 h 2158189"/>
                    <a:gd name="connsiteX1-17" fmla="*/ 0 w 2158189"/>
                    <a:gd name="connsiteY1-18" fmla="*/ 0 h 2158189"/>
                    <a:gd name="connsiteX2-19" fmla="*/ 2158189 w 2158189"/>
                    <a:gd name="connsiteY2-20" fmla="*/ 2158189 h 2158189"/>
                    <a:gd name="connsiteX0-21" fmla="*/ 2158189 w 2158189"/>
                    <a:gd name="connsiteY0-22" fmla="*/ 2158189 h 2158189"/>
                    <a:gd name="connsiteX1-23" fmla="*/ 0 w 2158189"/>
                    <a:gd name="connsiteY1-24" fmla="*/ 0 h 2158189"/>
                    <a:gd name="connsiteX2-25" fmla="*/ 2158189 w 2158189"/>
                    <a:gd name="connsiteY2-26" fmla="*/ 2158189 h 2158189"/>
                    <a:gd name="connsiteX0-27" fmla="*/ 2158189 w 2158189"/>
                    <a:gd name="connsiteY0-28" fmla="*/ 2158189 h 2158189"/>
                    <a:gd name="connsiteX1-29" fmla="*/ 0 w 2158189"/>
                    <a:gd name="connsiteY1-30" fmla="*/ 0 h 2158189"/>
                    <a:gd name="connsiteX2-31" fmla="*/ 2158189 w 2158189"/>
                    <a:gd name="connsiteY2-32" fmla="*/ 2158189 h 2158189"/>
                    <a:gd name="connsiteX0-33" fmla="*/ 2158189 w 2158189"/>
                    <a:gd name="connsiteY0-34" fmla="*/ 2158189 h 2158189"/>
                    <a:gd name="connsiteX1-35" fmla="*/ 0 w 2158189"/>
                    <a:gd name="connsiteY1-36" fmla="*/ 0 h 2158189"/>
                    <a:gd name="connsiteX2-37" fmla="*/ 2158189 w 2158189"/>
                    <a:gd name="connsiteY2-38" fmla="*/ 2158189 h 2158189"/>
                    <a:gd name="connsiteX0-39" fmla="*/ 2158189 w 2158189"/>
                    <a:gd name="connsiteY0-40" fmla="*/ 2158189 h 2158189"/>
                    <a:gd name="connsiteX1-41" fmla="*/ 0 w 2158189"/>
                    <a:gd name="connsiteY1-42" fmla="*/ 0 h 2158189"/>
                    <a:gd name="connsiteX2-43" fmla="*/ 2158189 w 2158189"/>
                    <a:gd name="connsiteY2-44" fmla="*/ 2158189 h 2158189"/>
                    <a:gd name="connsiteX0-45" fmla="*/ 2158189 w 2158189"/>
                    <a:gd name="connsiteY0-46" fmla="*/ 2158189 h 2158189"/>
                    <a:gd name="connsiteX1-47" fmla="*/ 0 w 2158189"/>
                    <a:gd name="connsiteY1-48" fmla="*/ 0 h 2158189"/>
                    <a:gd name="connsiteX2-49" fmla="*/ 2158189 w 2158189"/>
                    <a:gd name="connsiteY2-50" fmla="*/ 2158189 h 2158189"/>
                    <a:gd name="connsiteX0-51" fmla="*/ 2158189 w 2158189"/>
                    <a:gd name="connsiteY0-52" fmla="*/ 2158189 h 2158189"/>
                    <a:gd name="connsiteX1-53" fmla="*/ 0 w 2158189"/>
                    <a:gd name="connsiteY1-54" fmla="*/ 0 h 2158189"/>
                    <a:gd name="connsiteX2-55" fmla="*/ 2158189 w 2158189"/>
                    <a:gd name="connsiteY2-56" fmla="*/ 2158189 h 2158189"/>
                    <a:gd name="connsiteX0-57" fmla="*/ 2158189 w 2158189"/>
                    <a:gd name="connsiteY0-58" fmla="*/ 2158189 h 2158189"/>
                    <a:gd name="connsiteX1-59" fmla="*/ 0 w 2158189"/>
                    <a:gd name="connsiteY1-60" fmla="*/ 0 h 2158189"/>
                    <a:gd name="connsiteX2-61" fmla="*/ 2158189 w 2158189"/>
                    <a:gd name="connsiteY2-62" fmla="*/ 2158189 h 2158189"/>
                    <a:gd name="connsiteX0-63" fmla="*/ 2158189 w 2158189"/>
                    <a:gd name="connsiteY0-64" fmla="*/ 2158189 h 2158189"/>
                    <a:gd name="connsiteX1-65" fmla="*/ 0 w 2158189"/>
                    <a:gd name="connsiteY1-66" fmla="*/ 0 h 2158189"/>
                    <a:gd name="connsiteX2-67" fmla="*/ 2158189 w 2158189"/>
                    <a:gd name="connsiteY2-68" fmla="*/ 2158189 h 2158189"/>
                    <a:gd name="connsiteX0-69" fmla="*/ 2158189 w 2158189"/>
                    <a:gd name="connsiteY0-70" fmla="*/ 2158189 h 2158189"/>
                    <a:gd name="connsiteX1-71" fmla="*/ 0 w 2158189"/>
                    <a:gd name="connsiteY1-72" fmla="*/ 0 h 2158189"/>
                    <a:gd name="connsiteX2-73" fmla="*/ 2158189 w 2158189"/>
                    <a:gd name="connsiteY2-74" fmla="*/ 2158189 h 2158189"/>
                    <a:gd name="connsiteX0-75" fmla="*/ 2158189 w 2158189"/>
                    <a:gd name="connsiteY0-76" fmla="*/ 2158189 h 2158189"/>
                    <a:gd name="connsiteX1-77" fmla="*/ 0 w 2158189"/>
                    <a:gd name="connsiteY1-78" fmla="*/ 0 h 2158189"/>
                    <a:gd name="connsiteX2-79" fmla="*/ 2158189 w 2158189"/>
                    <a:gd name="connsiteY2-80" fmla="*/ 2158189 h 2158189"/>
                    <a:gd name="connsiteX0-81" fmla="*/ 2158189 w 2158189"/>
                    <a:gd name="connsiteY0-82" fmla="*/ 2158189 h 2158189"/>
                    <a:gd name="connsiteX1-83" fmla="*/ 0 w 2158189"/>
                    <a:gd name="connsiteY1-84" fmla="*/ 0 h 2158189"/>
                    <a:gd name="connsiteX2-85" fmla="*/ 2158189 w 2158189"/>
                    <a:gd name="connsiteY2-86" fmla="*/ 2158189 h 2158189"/>
                    <a:gd name="connsiteX0-87" fmla="*/ 2158189 w 2158189"/>
                    <a:gd name="connsiteY0-88" fmla="*/ 2158189 h 2158189"/>
                    <a:gd name="connsiteX1-89" fmla="*/ 0 w 2158189"/>
                    <a:gd name="connsiteY1-90" fmla="*/ 0 h 2158189"/>
                    <a:gd name="connsiteX2-91" fmla="*/ 2158189 w 2158189"/>
                    <a:gd name="connsiteY2-92" fmla="*/ 2158189 h 2158189"/>
                    <a:gd name="connsiteX0-93" fmla="*/ 2158189 w 2158189"/>
                    <a:gd name="connsiteY0-94" fmla="*/ 2158189 h 2158189"/>
                    <a:gd name="connsiteX1-95" fmla="*/ 0 w 2158189"/>
                    <a:gd name="connsiteY1-96" fmla="*/ 0 h 2158189"/>
                    <a:gd name="connsiteX2-97" fmla="*/ 2158189 w 2158189"/>
                    <a:gd name="connsiteY2-98" fmla="*/ 2158189 h 2158189"/>
                    <a:gd name="connsiteX0-99" fmla="*/ 2158189 w 2158189"/>
                    <a:gd name="connsiteY0-100" fmla="*/ 2158189 h 2158189"/>
                    <a:gd name="connsiteX1-101" fmla="*/ 0 w 2158189"/>
                    <a:gd name="connsiteY1-102" fmla="*/ 0 h 2158189"/>
                    <a:gd name="connsiteX2-103" fmla="*/ 2158189 w 2158189"/>
                    <a:gd name="connsiteY2-104" fmla="*/ 2158189 h 2158189"/>
                    <a:gd name="connsiteX0-105" fmla="*/ 2158189 w 2158189"/>
                    <a:gd name="connsiteY0-106" fmla="*/ 2158189 h 2158189"/>
                    <a:gd name="connsiteX1-107" fmla="*/ 0 w 2158189"/>
                    <a:gd name="connsiteY1-108" fmla="*/ 0 h 2158189"/>
                    <a:gd name="connsiteX2-109" fmla="*/ 2158189 w 2158189"/>
                    <a:gd name="connsiteY2-110" fmla="*/ 2158189 h 2158189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</a:cxnLst>
                  <a:rect l="l" t="t" r="r" b="b"/>
                  <a:pathLst>
                    <a:path w="2158189" h="2158189">
                      <a:moveTo>
                        <a:pt x="2158189" y="2158189"/>
                      </a:moveTo>
                      <a:cubicBezTo>
                        <a:pt x="959822" y="1932280"/>
                        <a:pt x="240425" y="1256425"/>
                        <a:pt x="0" y="0"/>
                      </a:cubicBezTo>
                      <a:cubicBezTo>
                        <a:pt x="1140310" y="283968"/>
                        <a:pt x="1888735" y="916278"/>
                        <a:pt x="2158189" y="2158189"/>
                      </a:cubicBezTo>
                      <a:close/>
                    </a:path>
                  </a:pathLst>
                </a:cu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9232" name="Freeform 219"/>
                <p:cNvSpPr>
                  <a:spLocks noEditPoints="1"/>
                </p:cNvSpPr>
                <p:nvPr/>
              </p:nvSpPr>
              <p:spPr>
                <a:xfrm>
                  <a:off x="4978976" y="2878612"/>
                  <a:ext cx="394489" cy="552904"/>
                </a:xfrm>
                <a:custGeom>
                  <a:avLst/>
                  <a:gdLst/>
                  <a:ahLst/>
                  <a:cxnLst>
                    <a:cxn ang="0">
                      <a:pos x="383271" y="119952"/>
                    </a:cxn>
                    <a:cxn ang="0">
                      <a:pos x="114047" y="20617"/>
                    </a:cxn>
                    <a:cxn ang="0">
                      <a:pos x="20566" y="35611"/>
                    </a:cxn>
                    <a:cxn ang="0">
                      <a:pos x="0" y="84341"/>
                    </a:cxn>
                    <a:cxn ang="0">
                      <a:pos x="1870" y="93713"/>
                    </a:cxn>
                    <a:cxn ang="0">
                      <a:pos x="1870" y="427329"/>
                    </a:cxn>
                    <a:cxn ang="0">
                      <a:pos x="13087" y="444197"/>
                    </a:cxn>
                    <a:cxn ang="0">
                      <a:pos x="286051" y="552904"/>
                    </a:cxn>
                    <a:cxn ang="0">
                      <a:pos x="293530" y="552904"/>
                    </a:cxn>
                    <a:cxn ang="0">
                      <a:pos x="302878" y="551030"/>
                    </a:cxn>
                    <a:cxn ang="0">
                      <a:pos x="310356" y="536036"/>
                    </a:cxn>
                    <a:cxn ang="0">
                      <a:pos x="310356" y="517293"/>
                    </a:cxn>
                    <a:cxn ang="0">
                      <a:pos x="360836" y="470437"/>
                    </a:cxn>
                    <a:cxn ang="0">
                      <a:pos x="375793" y="479808"/>
                    </a:cxn>
                    <a:cxn ang="0">
                      <a:pos x="394489" y="461066"/>
                    </a:cxn>
                    <a:cxn ang="0">
                      <a:pos x="394489" y="136820"/>
                    </a:cxn>
                    <a:cxn ang="0">
                      <a:pos x="383271" y="119952"/>
                    </a:cxn>
                    <a:cxn ang="0">
                      <a:pos x="39262" y="91838"/>
                    </a:cxn>
                    <a:cxn ang="0">
                      <a:pos x="35523" y="82467"/>
                    </a:cxn>
                    <a:cxn ang="0">
                      <a:pos x="44871" y="61850"/>
                    </a:cxn>
                    <a:cxn ang="0">
                      <a:pos x="100959" y="52479"/>
                    </a:cxn>
                    <a:cxn ang="0">
                      <a:pos x="102829" y="54353"/>
                    </a:cxn>
                    <a:cxn ang="0">
                      <a:pos x="355227" y="148066"/>
                    </a:cxn>
                    <a:cxn ang="0">
                      <a:pos x="301008" y="198671"/>
                    </a:cxn>
                    <a:cxn ang="0">
                      <a:pos x="299139" y="198671"/>
                    </a:cxn>
                    <a:cxn ang="0">
                      <a:pos x="39262" y="91838"/>
                    </a:cxn>
                    <a:cxn ang="0">
                      <a:pos x="310356" y="208042"/>
                    </a:cxn>
                    <a:cxn ang="0">
                      <a:pos x="358966" y="161186"/>
                    </a:cxn>
                    <a:cxn ang="0">
                      <a:pos x="358966" y="457317"/>
                    </a:cxn>
                    <a:cxn ang="0">
                      <a:pos x="310356" y="502299"/>
                    </a:cxn>
                    <a:cxn ang="0">
                      <a:pos x="310356" y="215539"/>
                    </a:cxn>
                    <a:cxn ang="0">
                      <a:pos x="310356" y="208042"/>
                    </a:cxn>
                  </a:cxnLst>
                  <a:rect l="0" t="0" r="0" b="0"/>
                  <a:pathLst>
                    <a:path w="211" h="295">
                      <a:moveTo>
                        <a:pt x="205" y="64"/>
                      </a:moveTo>
                      <a:cubicBezTo>
                        <a:pt x="61" y="11"/>
                        <a:pt x="61" y="11"/>
                        <a:pt x="61" y="11"/>
                      </a:cubicBezTo>
                      <a:cubicBezTo>
                        <a:pt x="58" y="10"/>
                        <a:pt x="32" y="0"/>
                        <a:pt x="11" y="19"/>
                      </a:cubicBezTo>
                      <a:cubicBezTo>
                        <a:pt x="4" y="26"/>
                        <a:pt x="0" y="35"/>
                        <a:pt x="0" y="45"/>
                      </a:cubicBezTo>
                      <a:cubicBezTo>
                        <a:pt x="0" y="47"/>
                        <a:pt x="1" y="48"/>
                        <a:pt x="1" y="50"/>
                      </a:cubicBezTo>
                      <a:cubicBezTo>
                        <a:pt x="1" y="228"/>
                        <a:pt x="1" y="228"/>
                        <a:pt x="1" y="228"/>
                      </a:cubicBezTo>
                      <a:cubicBezTo>
                        <a:pt x="1" y="232"/>
                        <a:pt x="3" y="236"/>
                        <a:pt x="7" y="237"/>
                      </a:cubicBezTo>
                      <a:cubicBezTo>
                        <a:pt x="153" y="295"/>
                        <a:pt x="153" y="295"/>
                        <a:pt x="153" y="295"/>
                      </a:cubicBezTo>
                      <a:cubicBezTo>
                        <a:pt x="154" y="295"/>
                        <a:pt x="156" y="295"/>
                        <a:pt x="157" y="295"/>
                      </a:cubicBezTo>
                      <a:cubicBezTo>
                        <a:pt x="159" y="295"/>
                        <a:pt x="161" y="295"/>
                        <a:pt x="162" y="294"/>
                      </a:cubicBezTo>
                      <a:cubicBezTo>
                        <a:pt x="165" y="292"/>
                        <a:pt x="166" y="289"/>
                        <a:pt x="166" y="286"/>
                      </a:cubicBezTo>
                      <a:cubicBezTo>
                        <a:pt x="166" y="276"/>
                        <a:pt x="166" y="276"/>
                        <a:pt x="166" y="276"/>
                      </a:cubicBezTo>
                      <a:cubicBezTo>
                        <a:pt x="193" y="251"/>
                        <a:pt x="193" y="251"/>
                        <a:pt x="193" y="251"/>
                      </a:cubicBezTo>
                      <a:cubicBezTo>
                        <a:pt x="195" y="254"/>
                        <a:pt x="198" y="256"/>
                        <a:pt x="201" y="256"/>
                      </a:cubicBezTo>
                      <a:cubicBezTo>
                        <a:pt x="207" y="256"/>
                        <a:pt x="211" y="251"/>
                        <a:pt x="211" y="246"/>
                      </a:cubicBezTo>
                      <a:cubicBezTo>
                        <a:pt x="211" y="73"/>
                        <a:pt x="211" y="73"/>
                        <a:pt x="211" y="73"/>
                      </a:cubicBezTo>
                      <a:cubicBezTo>
                        <a:pt x="211" y="69"/>
                        <a:pt x="208" y="66"/>
                        <a:pt x="205" y="64"/>
                      </a:cubicBezTo>
                      <a:close/>
                      <a:moveTo>
                        <a:pt x="21" y="49"/>
                      </a:moveTo>
                      <a:cubicBezTo>
                        <a:pt x="20" y="48"/>
                        <a:pt x="19" y="46"/>
                        <a:pt x="19" y="44"/>
                      </a:cubicBezTo>
                      <a:cubicBezTo>
                        <a:pt x="19" y="40"/>
                        <a:pt x="21" y="36"/>
                        <a:pt x="24" y="33"/>
                      </a:cubicBezTo>
                      <a:cubicBezTo>
                        <a:pt x="36" y="22"/>
                        <a:pt x="54" y="28"/>
                        <a:pt x="54" y="28"/>
                      </a:cubicBezTo>
                      <a:cubicBezTo>
                        <a:pt x="54" y="28"/>
                        <a:pt x="54" y="29"/>
                        <a:pt x="55" y="29"/>
                      </a:cubicBezTo>
                      <a:cubicBezTo>
                        <a:pt x="190" y="79"/>
                        <a:pt x="190" y="79"/>
                        <a:pt x="190" y="79"/>
                      </a:cubicBezTo>
                      <a:cubicBezTo>
                        <a:pt x="161" y="106"/>
                        <a:pt x="161" y="106"/>
                        <a:pt x="161" y="106"/>
                      </a:cubicBezTo>
                      <a:cubicBezTo>
                        <a:pt x="161" y="106"/>
                        <a:pt x="161" y="106"/>
                        <a:pt x="160" y="106"/>
                      </a:cubicBezTo>
                      <a:lnTo>
                        <a:pt x="21" y="49"/>
                      </a:lnTo>
                      <a:close/>
                      <a:moveTo>
                        <a:pt x="166" y="111"/>
                      </a:moveTo>
                      <a:cubicBezTo>
                        <a:pt x="192" y="86"/>
                        <a:pt x="192" y="86"/>
                        <a:pt x="192" y="86"/>
                      </a:cubicBezTo>
                      <a:cubicBezTo>
                        <a:pt x="192" y="244"/>
                        <a:pt x="192" y="244"/>
                        <a:pt x="192" y="244"/>
                      </a:cubicBezTo>
                      <a:cubicBezTo>
                        <a:pt x="166" y="268"/>
                        <a:pt x="166" y="268"/>
                        <a:pt x="166" y="268"/>
                      </a:cubicBezTo>
                      <a:cubicBezTo>
                        <a:pt x="166" y="115"/>
                        <a:pt x="166" y="115"/>
                        <a:pt x="166" y="115"/>
                      </a:cubicBezTo>
                      <a:cubicBezTo>
                        <a:pt x="166" y="114"/>
                        <a:pt x="166" y="112"/>
                        <a:pt x="166" y="111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9233" name="组合 13"/>
              <p:cNvGrpSpPr/>
              <p:nvPr/>
            </p:nvGrpSpPr>
            <p:grpSpPr>
              <a:xfrm>
                <a:off x="5156839" y="1824233"/>
                <a:ext cx="2108759" cy="2108759"/>
                <a:chOff x="5156839" y="1824233"/>
                <a:chExt cx="2108759" cy="2108759"/>
              </a:xfrm>
            </p:grpSpPr>
            <p:sp>
              <p:nvSpPr>
                <p:cNvPr id="34" name="直角三角形 3"/>
                <p:cNvSpPr/>
                <p:nvPr/>
              </p:nvSpPr>
              <p:spPr>
                <a:xfrm rot="2700000">
                  <a:off x="5156831" y="1824225"/>
                  <a:ext cx="2108759" cy="2108759"/>
                </a:xfrm>
                <a:custGeom>
                  <a:avLst/>
                  <a:gdLst>
                    <a:gd name="connsiteX0" fmla="*/ 0 w 2158189"/>
                    <a:gd name="connsiteY0" fmla="*/ 2158189 h 2158189"/>
                    <a:gd name="connsiteX1" fmla="*/ 0 w 2158189"/>
                    <a:gd name="connsiteY1" fmla="*/ 0 h 2158189"/>
                    <a:gd name="connsiteX2" fmla="*/ 2158189 w 2158189"/>
                    <a:gd name="connsiteY2" fmla="*/ 2158189 h 2158189"/>
                    <a:gd name="connsiteX3" fmla="*/ 0 w 2158189"/>
                    <a:gd name="connsiteY3" fmla="*/ 2158189 h 2158189"/>
                    <a:gd name="connsiteX0-1" fmla="*/ 270933 w 2429122"/>
                    <a:gd name="connsiteY0-2" fmla="*/ 2158189 h 2158189"/>
                    <a:gd name="connsiteX1-3" fmla="*/ 270933 w 2429122"/>
                    <a:gd name="connsiteY1-4" fmla="*/ 0 h 2158189"/>
                    <a:gd name="connsiteX2-5" fmla="*/ 2429122 w 2429122"/>
                    <a:gd name="connsiteY2-6" fmla="*/ 2158189 h 2158189"/>
                    <a:gd name="connsiteX3-7" fmla="*/ 270933 w 2429122"/>
                    <a:gd name="connsiteY3-8" fmla="*/ 2158189 h 2158189"/>
                    <a:gd name="connsiteX0-9" fmla="*/ 2158189 w 2158189"/>
                    <a:gd name="connsiteY0-10" fmla="*/ 2158189 h 2158189"/>
                    <a:gd name="connsiteX1-11" fmla="*/ 0 w 2158189"/>
                    <a:gd name="connsiteY1-12" fmla="*/ 0 h 2158189"/>
                    <a:gd name="connsiteX2-13" fmla="*/ 2158189 w 2158189"/>
                    <a:gd name="connsiteY2-14" fmla="*/ 2158189 h 2158189"/>
                    <a:gd name="connsiteX0-15" fmla="*/ 2158189 w 2158189"/>
                    <a:gd name="connsiteY0-16" fmla="*/ 2158189 h 2158189"/>
                    <a:gd name="connsiteX1-17" fmla="*/ 0 w 2158189"/>
                    <a:gd name="connsiteY1-18" fmla="*/ 0 h 2158189"/>
                    <a:gd name="connsiteX2-19" fmla="*/ 2158189 w 2158189"/>
                    <a:gd name="connsiteY2-20" fmla="*/ 2158189 h 2158189"/>
                    <a:gd name="connsiteX0-21" fmla="*/ 2158189 w 2158189"/>
                    <a:gd name="connsiteY0-22" fmla="*/ 2158189 h 2158189"/>
                    <a:gd name="connsiteX1-23" fmla="*/ 0 w 2158189"/>
                    <a:gd name="connsiteY1-24" fmla="*/ 0 h 2158189"/>
                    <a:gd name="connsiteX2-25" fmla="*/ 2158189 w 2158189"/>
                    <a:gd name="connsiteY2-26" fmla="*/ 2158189 h 2158189"/>
                    <a:gd name="connsiteX0-27" fmla="*/ 2158189 w 2158189"/>
                    <a:gd name="connsiteY0-28" fmla="*/ 2158189 h 2158189"/>
                    <a:gd name="connsiteX1-29" fmla="*/ 0 w 2158189"/>
                    <a:gd name="connsiteY1-30" fmla="*/ 0 h 2158189"/>
                    <a:gd name="connsiteX2-31" fmla="*/ 2158189 w 2158189"/>
                    <a:gd name="connsiteY2-32" fmla="*/ 2158189 h 2158189"/>
                    <a:gd name="connsiteX0-33" fmla="*/ 2158189 w 2158189"/>
                    <a:gd name="connsiteY0-34" fmla="*/ 2158189 h 2158189"/>
                    <a:gd name="connsiteX1-35" fmla="*/ 0 w 2158189"/>
                    <a:gd name="connsiteY1-36" fmla="*/ 0 h 2158189"/>
                    <a:gd name="connsiteX2-37" fmla="*/ 2158189 w 2158189"/>
                    <a:gd name="connsiteY2-38" fmla="*/ 2158189 h 2158189"/>
                    <a:gd name="connsiteX0-39" fmla="*/ 2158189 w 2158189"/>
                    <a:gd name="connsiteY0-40" fmla="*/ 2158189 h 2158189"/>
                    <a:gd name="connsiteX1-41" fmla="*/ 0 w 2158189"/>
                    <a:gd name="connsiteY1-42" fmla="*/ 0 h 2158189"/>
                    <a:gd name="connsiteX2-43" fmla="*/ 2158189 w 2158189"/>
                    <a:gd name="connsiteY2-44" fmla="*/ 2158189 h 2158189"/>
                    <a:gd name="connsiteX0-45" fmla="*/ 2158189 w 2158189"/>
                    <a:gd name="connsiteY0-46" fmla="*/ 2158189 h 2158189"/>
                    <a:gd name="connsiteX1-47" fmla="*/ 0 w 2158189"/>
                    <a:gd name="connsiteY1-48" fmla="*/ 0 h 2158189"/>
                    <a:gd name="connsiteX2-49" fmla="*/ 2158189 w 2158189"/>
                    <a:gd name="connsiteY2-50" fmla="*/ 2158189 h 2158189"/>
                    <a:gd name="connsiteX0-51" fmla="*/ 2158189 w 2158189"/>
                    <a:gd name="connsiteY0-52" fmla="*/ 2158189 h 2158189"/>
                    <a:gd name="connsiteX1-53" fmla="*/ 0 w 2158189"/>
                    <a:gd name="connsiteY1-54" fmla="*/ 0 h 2158189"/>
                    <a:gd name="connsiteX2-55" fmla="*/ 2158189 w 2158189"/>
                    <a:gd name="connsiteY2-56" fmla="*/ 2158189 h 2158189"/>
                    <a:gd name="connsiteX0-57" fmla="*/ 2158189 w 2158189"/>
                    <a:gd name="connsiteY0-58" fmla="*/ 2158189 h 2158189"/>
                    <a:gd name="connsiteX1-59" fmla="*/ 0 w 2158189"/>
                    <a:gd name="connsiteY1-60" fmla="*/ 0 h 2158189"/>
                    <a:gd name="connsiteX2-61" fmla="*/ 2158189 w 2158189"/>
                    <a:gd name="connsiteY2-62" fmla="*/ 2158189 h 2158189"/>
                    <a:gd name="connsiteX0-63" fmla="*/ 2158189 w 2158189"/>
                    <a:gd name="connsiteY0-64" fmla="*/ 2158189 h 2158189"/>
                    <a:gd name="connsiteX1-65" fmla="*/ 0 w 2158189"/>
                    <a:gd name="connsiteY1-66" fmla="*/ 0 h 2158189"/>
                    <a:gd name="connsiteX2-67" fmla="*/ 2158189 w 2158189"/>
                    <a:gd name="connsiteY2-68" fmla="*/ 2158189 h 2158189"/>
                    <a:gd name="connsiteX0-69" fmla="*/ 2158189 w 2158189"/>
                    <a:gd name="connsiteY0-70" fmla="*/ 2158189 h 2158189"/>
                    <a:gd name="connsiteX1-71" fmla="*/ 0 w 2158189"/>
                    <a:gd name="connsiteY1-72" fmla="*/ 0 h 2158189"/>
                    <a:gd name="connsiteX2-73" fmla="*/ 2158189 w 2158189"/>
                    <a:gd name="connsiteY2-74" fmla="*/ 2158189 h 2158189"/>
                    <a:gd name="connsiteX0-75" fmla="*/ 2158189 w 2158189"/>
                    <a:gd name="connsiteY0-76" fmla="*/ 2158189 h 2158189"/>
                    <a:gd name="connsiteX1-77" fmla="*/ 0 w 2158189"/>
                    <a:gd name="connsiteY1-78" fmla="*/ 0 h 2158189"/>
                    <a:gd name="connsiteX2-79" fmla="*/ 2158189 w 2158189"/>
                    <a:gd name="connsiteY2-80" fmla="*/ 2158189 h 2158189"/>
                    <a:gd name="connsiteX0-81" fmla="*/ 2158189 w 2158189"/>
                    <a:gd name="connsiteY0-82" fmla="*/ 2158189 h 2158189"/>
                    <a:gd name="connsiteX1-83" fmla="*/ 0 w 2158189"/>
                    <a:gd name="connsiteY1-84" fmla="*/ 0 h 2158189"/>
                    <a:gd name="connsiteX2-85" fmla="*/ 2158189 w 2158189"/>
                    <a:gd name="connsiteY2-86" fmla="*/ 2158189 h 2158189"/>
                    <a:gd name="connsiteX0-87" fmla="*/ 2158189 w 2158189"/>
                    <a:gd name="connsiteY0-88" fmla="*/ 2158189 h 2158189"/>
                    <a:gd name="connsiteX1-89" fmla="*/ 0 w 2158189"/>
                    <a:gd name="connsiteY1-90" fmla="*/ 0 h 2158189"/>
                    <a:gd name="connsiteX2-91" fmla="*/ 2158189 w 2158189"/>
                    <a:gd name="connsiteY2-92" fmla="*/ 2158189 h 2158189"/>
                    <a:gd name="connsiteX0-93" fmla="*/ 2158189 w 2158189"/>
                    <a:gd name="connsiteY0-94" fmla="*/ 2158189 h 2158189"/>
                    <a:gd name="connsiteX1-95" fmla="*/ 0 w 2158189"/>
                    <a:gd name="connsiteY1-96" fmla="*/ 0 h 2158189"/>
                    <a:gd name="connsiteX2-97" fmla="*/ 2158189 w 2158189"/>
                    <a:gd name="connsiteY2-98" fmla="*/ 2158189 h 2158189"/>
                    <a:gd name="connsiteX0-99" fmla="*/ 2158189 w 2158189"/>
                    <a:gd name="connsiteY0-100" fmla="*/ 2158189 h 2158189"/>
                    <a:gd name="connsiteX1-101" fmla="*/ 0 w 2158189"/>
                    <a:gd name="connsiteY1-102" fmla="*/ 0 h 2158189"/>
                    <a:gd name="connsiteX2-103" fmla="*/ 2158189 w 2158189"/>
                    <a:gd name="connsiteY2-104" fmla="*/ 2158189 h 2158189"/>
                    <a:gd name="connsiteX0-105" fmla="*/ 2158189 w 2158189"/>
                    <a:gd name="connsiteY0-106" fmla="*/ 2158189 h 2158189"/>
                    <a:gd name="connsiteX1-107" fmla="*/ 0 w 2158189"/>
                    <a:gd name="connsiteY1-108" fmla="*/ 0 h 2158189"/>
                    <a:gd name="connsiteX2-109" fmla="*/ 2158189 w 2158189"/>
                    <a:gd name="connsiteY2-110" fmla="*/ 2158189 h 2158189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</a:cxnLst>
                  <a:rect l="l" t="t" r="r" b="b"/>
                  <a:pathLst>
                    <a:path w="2158189" h="2158189">
                      <a:moveTo>
                        <a:pt x="2158189" y="2158189"/>
                      </a:moveTo>
                      <a:cubicBezTo>
                        <a:pt x="959822" y="1932280"/>
                        <a:pt x="240425" y="1256425"/>
                        <a:pt x="0" y="0"/>
                      </a:cubicBezTo>
                      <a:cubicBezTo>
                        <a:pt x="1140310" y="283968"/>
                        <a:pt x="1888735" y="916278"/>
                        <a:pt x="2158189" y="2158189"/>
                      </a:cubicBezTo>
                      <a:close/>
                    </a:path>
                  </a:pathLst>
                </a:custGeom>
                <a:solidFill>
                  <a:srgbClr val="72C8D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9235" name="Freeform 70"/>
                <p:cNvSpPr/>
                <p:nvPr/>
              </p:nvSpPr>
              <p:spPr>
                <a:xfrm>
                  <a:off x="5887436" y="2511422"/>
                  <a:ext cx="483307" cy="483305"/>
                </a:xfrm>
                <a:custGeom>
                  <a:avLst/>
                  <a:gdLst/>
                  <a:ahLst/>
                  <a:cxnLst>
                    <a:cxn ang="0">
                      <a:pos x="422894" y="301434"/>
                    </a:cxn>
                    <a:cxn ang="0">
                      <a:pos x="483307" y="240811"/>
                    </a:cxn>
                    <a:cxn ang="0">
                      <a:pos x="422894" y="180187"/>
                    </a:cxn>
                    <a:cxn ang="0">
                      <a:pos x="365837" y="223971"/>
                    </a:cxn>
                    <a:cxn ang="0">
                      <a:pos x="214803" y="223971"/>
                    </a:cxn>
                    <a:cxn ang="0">
                      <a:pos x="298711" y="77464"/>
                    </a:cxn>
                    <a:cxn ang="0">
                      <a:pos x="365837" y="77464"/>
                    </a:cxn>
                    <a:cxn ang="0">
                      <a:pos x="422894" y="121247"/>
                    </a:cxn>
                    <a:cxn ang="0">
                      <a:pos x="483307" y="60624"/>
                    </a:cxn>
                    <a:cxn ang="0">
                      <a:pos x="422894" y="0"/>
                    </a:cxn>
                    <a:cxn ang="0">
                      <a:pos x="365837" y="43784"/>
                    </a:cxn>
                    <a:cxn ang="0">
                      <a:pos x="278573" y="43784"/>
                    </a:cxn>
                    <a:cxn ang="0">
                      <a:pos x="174528" y="223971"/>
                    </a:cxn>
                    <a:cxn ang="0">
                      <a:pos x="119149" y="223971"/>
                    </a:cxn>
                    <a:cxn ang="0">
                      <a:pos x="60413" y="180187"/>
                    </a:cxn>
                    <a:cxn ang="0">
                      <a:pos x="0" y="240811"/>
                    </a:cxn>
                    <a:cxn ang="0">
                      <a:pos x="60413" y="301434"/>
                    </a:cxn>
                    <a:cxn ang="0">
                      <a:pos x="119149" y="257650"/>
                    </a:cxn>
                    <a:cxn ang="0">
                      <a:pos x="174528" y="257650"/>
                    </a:cxn>
                    <a:cxn ang="0">
                      <a:pos x="278573" y="439521"/>
                    </a:cxn>
                    <a:cxn ang="0">
                      <a:pos x="365837" y="439521"/>
                    </a:cxn>
                    <a:cxn ang="0">
                      <a:pos x="422894" y="483305"/>
                    </a:cxn>
                    <a:cxn ang="0">
                      <a:pos x="483307" y="422681"/>
                    </a:cxn>
                    <a:cxn ang="0">
                      <a:pos x="422894" y="362058"/>
                    </a:cxn>
                    <a:cxn ang="0">
                      <a:pos x="365837" y="405841"/>
                    </a:cxn>
                    <a:cxn ang="0">
                      <a:pos x="298711" y="405841"/>
                    </a:cxn>
                    <a:cxn ang="0">
                      <a:pos x="214803" y="257650"/>
                    </a:cxn>
                    <a:cxn ang="0">
                      <a:pos x="365837" y="257650"/>
                    </a:cxn>
                    <a:cxn ang="0">
                      <a:pos x="422894" y="301434"/>
                    </a:cxn>
                  </a:cxnLst>
                  <a:rect l="0" t="0" r="0" b="0"/>
                  <a:pathLst>
                    <a:path w="288" h="287">
                      <a:moveTo>
                        <a:pt x="252" y="179"/>
                      </a:moveTo>
                      <a:cubicBezTo>
                        <a:pt x="272" y="179"/>
                        <a:pt x="288" y="163"/>
                        <a:pt x="288" y="143"/>
                      </a:cubicBezTo>
                      <a:cubicBezTo>
                        <a:pt x="288" y="124"/>
                        <a:pt x="272" y="107"/>
                        <a:pt x="252" y="107"/>
                      </a:cubicBezTo>
                      <a:cubicBezTo>
                        <a:pt x="236" y="107"/>
                        <a:pt x="222" y="118"/>
                        <a:pt x="218" y="133"/>
                      </a:cubicBezTo>
                      <a:cubicBezTo>
                        <a:pt x="128" y="133"/>
                        <a:pt x="128" y="133"/>
                        <a:pt x="128" y="133"/>
                      </a:cubicBezTo>
                      <a:cubicBezTo>
                        <a:pt x="178" y="46"/>
                        <a:pt x="178" y="46"/>
                        <a:pt x="178" y="46"/>
                      </a:cubicBezTo>
                      <a:cubicBezTo>
                        <a:pt x="218" y="46"/>
                        <a:pt x="218" y="46"/>
                        <a:pt x="218" y="46"/>
                      </a:cubicBezTo>
                      <a:cubicBezTo>
                        <a:pt x="222" y="61"/>
                        <a:pt x="236" y="72"/>
                        <a:pt x="252" y="72"/>
                      </a:cubicBezTo>
                      <a:cubicBezTo>
                        <a:pt x="272" y="72"/>
                        <a:pt x="288" y="56"/>
                        <a:pt x="288" y="36"/>
                      </a:cubicBezTo>
                      <a:cubicBezTo>
                        <a:pt x="288" y="16"/>
                        <a:pt x="272" y="0"/>
                        <a:pt x="252" y="0"/>
                      </a:cubicBezTo>
                      <a:cubicBezTo>
                        <a:pt x="236" y="0"/>
                        <a:pt x="222" y="11"/>
                        <a:pt x="218" y="26"/>
                      </a:cubicBezTo>
                      <a:cubicBezTo>
                        <a:pt x="166" y="26"/>
                        <a:pt x="166" y="26"/>
                        <a:pt x="166" y="26"/>
                      </a:cubicBezTo>
                      <a:cubicBezTo>
                        <a:pt x="104" y="133"/>
                        <a:pt x="104" y="133"/>
                        <a:pt x="104" y="133"/>
                      </a:cubicBezTo>
                      <a:cubicBezTo>
                        <a:pt x="71" y="133"/>
                        <a:pt x="71" y="133"/>
                        <a:pt x="71" y="133"/>
                      </a:cubicBezTo>
                      <a:cubicBezTo>
                        <a:pt x="66" y="118"/>
                        <a:pt x="53" y="107"/>
                        <a:pt x="36" y="107"/>
                      </a:cubicBezTo>
                      <a:cubicBezTo>
                        <a:pt x="16" y="107"/>
                        <a:pt x="0" y="124"/>
                        <a:pt x="0" y="143"/>
                      </a:cubicBezTo>
                      <a:cubicBezTo>
                        <a:pt x="0" y="163"/>
                        <a:pt x="16" y="179"/>
                        <a:pt x="36" y="179"/>
                      </a:cubicBezTo>
                      <a:cubicBezTo>
                        <a:pt x="53" y="179"/>
                        <a:pt x="66" y="168"/>
                        <a:pt x="71" y="153"/>
                      </a:cubicBezTo>
                      <a:cubicBezTo>
                        <a:pt x="104" y="153"/>
                        <a:pt x="104" y="153"/>
                        <a:pt x="104" y="153"/>
                      </a:cubicBezTo>
                      <a:cubicBezTo>
                        <a:pt x="166" y="261"/>
                        <a:pt x="166" y="261"/>
                        <a:pt x="166" y="261"/>
                      </a:cubicBezTo>
                      <a:cubicBezTo>
                        <a:pt x="218" y="261"/>
                        <a:pt x="218" y="261"/>
                        <a:pt x="218" y="261"/>
                      </a:cubicBezTo>
                      <a:cubicBezTo>
                        <a:pt x="222" y="277"/>
                        <a:pt x="236" y="287"/>
                        <a:pt x="252" y="287"/>
                      </a:cubicBezTo>
                      <a:cubicBezTo>
                        <a:pt x="272" y="287"/>
                        <a:pt x="288" y="271"/>
                        <a:pt x="288" y="251"/>
                      </a:cubicBezTo>
                      <a:cubicBezTo>
                        <a:pt x="288" y="232"/>
                        <a:pt x="272" y="215"/>
                        <a:pt x="252" y="215"/>
                      </a:cubicBezTo>
                      <a:cubicBezTo>
                        <a:pt x="236" y="215"/>
                        <a:pt x="222" y="226"/>
                        <a:pt x="218" y="241"/>
                      </a:cubicBezTo>
                      <a:cubicBezTo>
                        <a:pt x="178" y="241"/>
                        <a:pt x="178" y="241"/>
                        <a:pt x="178" y="241"/>
                      </a:cubicBezTo>
                      <a:cubicBezTo>
                        <a:pt x="128" y="153"/>
                        <a:pt x="128" y="153"/>
                        <a:pt x="128" y="153"/>
                      </a:cubicBezTo>
                      <a:cubicBezTo>
                        <a:pt x="218" y="153"/>
                        <a:pt x="218" y="153"/>
                        <a:pt x="218" y="153"/>
                      </a:cubicBezTo>
                      <a:cubicBezTo>
                        <a:pt x="222" y="168"/>
                        <a:pt x="236" y="179"/>
                        <a:pt x="252" y="17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9236" name="组合 14"/>
              <p:cNvGrpSpPr/>
              <p:nvPr/>
            </p:nvGrpSpPr>
            <p:grpSpPr>
              <a:xfrm>
                <a:off x="6246598" y="2089310"/>
                <a:ext cx="2108759" cy="2108759"/>
                <a:chOff x="6246598" y="2089310"/>
                <a:chExt cx="2108759" cy="2108759"/>
              </a:xfrm>
            </p:grpSpPr>
            <p:sp>
              <p:nvSpPr>
                <p:cNvPr id="22" name="直角三角形 3"/>
                <p:cNvSpPr/>
                <p:nvPr/>
              </p:nvSpPr>
              <p:spPr>
                <a:xfrm rot="5400000">
                  <a:off x="6246590" y="2089302"/>
                  <a:ext cx="2108759" cy="2108759"/>
                </a:xfrm>
                <a:custGeom>
                  <a:avLst/>
                  <a:gdLst>
                    <a:gd name="connsiteX0" fmla="*/ 0 w 2158189"/>
                    <a:gd name="connsiteY0" fmla="*/ 2158189 h 2158189"/>
                    <a:gd name="connsiteX1" fmla="*/ 0 w 2158189"/>
                    <a:gd name="connsiteY1" fmla="*/ 0 h 2158189"/>
                    <a:gd name="connsiteX2" fmla="*/ 2158189 w 2158189"/>
                    <a:gd name="connsiteY2" fmla="*/ 2158189 h 2158189"/>
                    <a:gd name="connsiteX3" fmla="*/ 0 w 2158189"/>
                    <a:gd name="connsiteY3" fmla="*/ 2158189 h 2158189"/>
                    <a:gd name="connsiteX0-1" fmla="*/ 270933 w 2429122"/>
                    <a:gd name="connsiteY0-2" fmla="*/ 2158189 h 2158189"/>
                    <a:gd name="connsiteX1-3" fmla="*/ 270933 w 2429122"/>
                    <a:gd name="connsiteY1-4" fmla="*/ 0 h 2158189"/>
                    <a:gd name="connsiteX2-5" fmla="*/ 2429122 w 2429122"/>
                    <a:gd name="connsiteY2-6" fmla="*/ 2158189 h 2158189"/>
                    <a:gd name="connsiteX3-7" fmla="*/ 270933 w 2429122"/>
                    <a:gd name="connsiteY3-8" fmla="*/ 2158189 h 2158189"/>
                    <a:gd name="connsiteX0-9" fmla="*/ 2158189 w 2158189"/>
                    <a:gd name="connsiteY0-10" fmla="*/ 2158189 h 2158189"/>
                    <a:gd name="connsiteX1-11" fmla="*/ 0 w 2158189"/>
                    <a:gd name="connsiteY1-12" fmla="*/ 0 h 2158189"/>
                    <a:gd name="connsiteX2-13" fmla="*/ 2158189 w 2158189"/>
                    <a:gd name="connsiteY2-14" fmla="*/ 2158189 h 2158189"/>
                    <a:gd name="connsiteX0-15" fmla="*/ 2158189 w 2158189"/>
                    <a:gd name="connsiteY0-16" fmla="*/ 2158189 h 2158189"/>
                    <a:gd name="connsiteX1-17" fmla="*/ 0 w 2158189"/>
                    <a:gd name="connsiteY1-18" fmla="*/ 0 h 2158189"/>
                    <a:gd name="connsiteX2-19" fmla="*/ 2158189 w 2158189"/>
                    <a:gd name="connsiteY2-20" fmla="*/ 2158189 h 2158189"/>
                    <a:gd name="connsiteX0-21" fmla="*/ 2158189 w 2158189"/>
                    <a:gd name="connsiteY0-22" fmla="*/ 2158189 h 2158189"/>
                    <a:gd name="connsiteX1-23" fmla="*/ 0 w 2158189"/>
                    <a:gd name="connsiteY1-24" fmla="*/ 0 h 2158189"/>
                    <a:gd name="connsiteX2-25" fmla="*/ 2158189 w 2158189"/>
                    <a:gd name="connsiteY2-26" fmla="*/ 2158189 h 2158189"/>
                    <a:gd name="connsiteX0-27" fmla="*/ 2158189 w 2158189"/>
                    <a:gd name="connsiteY0-28" fmla="*/ 2158189 h 2158189"/>
                    <a:gd name="connsiteX1-29" fmla="*/ 0 w 2158189"/>
                    <a:gd name="connsiteY1-30" fmla="*/ 0 h 2158189"/>
                    <a:gd name="connsiteX2-31" fmla="*/ 2158189 w 2158189"/>
                    <a:gd name="connsiteY2-32" fmla="*/ 2158189 h 2158189"/>
                    <a:gd name="connsiteX0-33" fmla="*/ 2158189 w 2158189"/>
                    <a:gd name="connsiteY0-34" fmla="*/ 2158189 h 2158189"/>
                    <a:gd name="connsiteX1-35" fmla="*/ 0 w 2158189"/>
                    <a:gd name="connsiteY1-36" fmla="*/ 0 h 2158189"/>
                    <a:gd name="connsiteX2-37" fmla="*/ 2158189 w 2158189"/>
                    <a:gd name="connsiteY2-38" fmla="*/ 2158189 h 2158189"/>
                    <a:gd name="connsiteX0-39" fmla="*/ 2158189 w 2158189"/>
                    <a:gd name="connsiteY0-40" fmla="*/ 2158189 h 2158189"/>
                    <a:gd name="connsiteX1-41" fmla="*/ 0 w 2158189"/>
                    <a:gd name="connsiteY1-42" fmla="*/ 0 h 2158189"/>
                    <a:gd name="connsiteX2-43" fmla="*/ 2158189 w 2158189"/>
                    <a:gd name="connsiteY2-44" fmla="*/ 2158189 h 2158189"/>
                    <a:gd name="connsiteX0-45" fmla="*/ 2158189 w 2158189"/>
                    <a:gd name="connsiteY0-46" fmla="*/ 2158189 h 2158189"/>
                    <a:gd name="connsiteX1-47" fmla="*/ 0 w 2158189"/>
                    <a:gd name="connsiteY1-48" fmla="*/ 0 h 2158189"/>
                    <a:gd name="connsiteX2-49" fmla="*/ 2158189 w 2158189"/>
                    <a:gd name="connsiteY2-50" fmla="*/ 2158189 h 2158189"/>
                    <a:gd name="connsiteX0-51" fmla="*/ 2158189 w 2158189"/>
                    <a:gd name="connsiteY0-52" fmla="*/ 2158189 h 2158189"/>
                    <a:gd name="connsiteX1-53" fmla="*/ 0 w 2158189"/>
                    <a:gd name="connsiteY1-54" fmla="*/ 0 h 2158189"/>
                    <a:gd name="connsiteX2-55" fmla="*/ 2158189 w 2158189"/>
                    <a:gd name="connsiteY2-56" fmla="*/ 2158189 h 2158189"/>
                    <a:gd name="connsiteX0-57" fmla="*/ 2158189 w 2158189"/>
                    <a:gd name="connsiteY0-58" fmla="*/ 2158189 h 2158189"/>
                    <a:gd name="connsiteX1-59" fmla="*/ 0 w 2158189"/>
                    <a:gd name="connsiteY1-60" fmla="*/ 0 h 2158189"/>
                    <a:gd name="connsiteX2-61" fmla="*/ 2158189 w 2158189"/>
                    <a:gd name="connsiteY2-62" fmla="*/ 2158189 h 2158189"/>
                    <a:gd name="connsiteX0-63" fmla="*/ 2158189 w 2158189"/>
                    <a:gd name="connsiteY0-64" fmla="*/ 2158189 h 2158189"/>
                    <a:gd name="connsiteX1-65" fmla="*/ 0 w 2158189"/>
                    <a:gd name="connsiteY1-66" fmla="*/ 0 h 2158189"/>
                    <a:gd name="connsiteX2-67" fmla="*/ 2158189 w 2158189"/>
                    <a:gd name="connsiteY2-68" fmla="*/ 2158189 h 2158189"/>
                    <a:gd name="connsiteX0-69" fmla="*/ 2158189 w 2158189"/>
                    <a:gd name="connsiteY0-70" fmla="*/ 2158189 h 2158189"/>
                    <a:gd name="connsiteX1-71" fmla="*/ 0 w 2158189"/>
                    <a:gd name="connsiteY1-72" fmla="*/ 0 h 2158189"/>
                    <a:gd name="connsiteX2-73" fmla="*/ 2158189 w 2158189"/>
                    <a:gd name="connsiteY2-74" fmla="*/ 2158189 h 2158189"/>
                    <a:gd name="connsiteX0-75" fmla="*/ 2158189 w 2158189"/>
                    <a:gd name="connsiteY0-76" fmla="*/ 2158189 h 2158189"/>
                    <a:gd name="connsiteX1-77" fmla="*/ 0 w 2158189"/>
                    <a:gd name="connsiteY1-78" fmla="*/ 0 h 2158189"/>
                    <a:gd name="connsiteX2-79" fmla="*/ 2158189 w 2158189"/>
                    <a:gd name="connsiteY2-80" fmla="*/ 2158189 h 2158189"/>
                    <a:gd name="connsiteX0-81" fmla="*/ 2158189 w 2158189"/>
                    <a:gd name="connsiteY0-82" fmla="*/ 2158189 h 2158189"/>
                    <a:gd name="connsiteX1-83" fmla="*/ 0 w 2158189"/>
                    <a:gd name="connsiteY1-84" fmla="*/ 0 h 2158189"/>
                    <a:gd name="connsiteX2-85" fmla="*/ 2158189 w 2158189"/>
                    <a:gd name="connsiteY2-86" fmla="*/ 2158189 h 2158189"/>
                    <a:gd name="connsiteX0-87" fmla="*/ 2158189 w 2158189"/>
                    <a:gd name="connsiteY0-88" fmla="*/ 2158189 h 2158189"/>
                    <a:gd name="connsiteX1-89" fmla="*/ 0 w 2158189"/>
                    <a:gd name="connsiteY1-90" fmla="*/ 0 h 2158189"/>
                    <a:gd name="connsiteX2-91" fmla="*/ 2158189 w 2158189"/>
                    <a:gd name="connsiteY2-92" fmla="*/ 2158189 h 2158189"/>
                    <a:gd name="connsiteX0-93" fmla="*/ 2158189 w 2158189"/>
                    <a:gd name="connsiteY0-94" fmla="*/ 2158189 h 2158189"/>
                    <a:gd name="connsiteX1-95" fmla="*/ 0 w 2158189"/>
                    <a:gd name="connsiteY1-96" fmla="*/ 0 h 2158189"/>
                    <a:gd name="connsiteX2-97" fmla="*/ 2158189 w 2158189"/>
                    <a:gd name="connsiteY2-98" fmla="*/ 2158189 h 2158189"/>
                    <a:gd name="connsiteX0-99" fmla="*/ 2158189 w 2158189"/>
                    <a:gd name="connsiteY0-100" fmla="*/ 2158189 h 2158189"/>
                    <a:gd name="connsiteX1-101" fmla="*/ 0 w 2158189"/>
                    <a:gd name="connsiteY1-102" fmla="*/ 0 h 2158189"/>
                    <a:gd name="connsiteX2-103" fmla="*/ 2158189 w 2158189"/>
                    <a:gd name="connsiteY2-104" fmla="*/ 2158189 h 2158189"/>
                    <a:gd name="connsiteX0-105" fmla="*/ 2158189 w 2158189"/>
                    <a:gd name="connsiteY0-106" fmla="*/ 2158189 h 2158189"/>
                    <a:gd name="connsiteX1-107" fmla="*/ 0 w 2158189"/>
                    <a:gd name="connsiteY1-108" fmla="*/ 0 h 2158189"/>
                    <a:gd name="connsiteX2-109" fmla="*/ 2158189 w 2158189"/>
                    <a:gd name="connsiteY2-110" fmla="*/ 2158189 h 2158189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</a:cxnLst>
                  <a:rect l="l" t="t" r="r" b="b"/>
                  <a:pathLst>
                    <a:path w="2158189" h="2158189">
                      <a:moveTo>
                        <a:pt x="2158189" y="2158189"/>
                      </a:moveTo>
                      <a:cubicBezTo>
                        <a:pt x="959822" y="1932280"/>
                        <a:pt x="240425" y="1256425"/>
                        <a:pt x="0" y="0"/>
                      </a:cubicBezTo>
                      <a:cubicBezTo>
                        <a:pt x="1140310" y="283968"/>
                        <a:pt x="1888735" y="916278"/>
                        <a:pt x="2158189" y="2158189"/>
                      </a:cubicBezTo>
                      <a:close/>
                    </a:path>
                  </a:pathLst>
                </a:cu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grpSp>
              <p:nvGrpSpPr>
                <p:cNvPr id="23" name="组合 22"/>
                <p:cNvGrpSpPr/>
                <p:nvPr/>
              </p:nvGrpSpPr>
              <p:grpSpPr>
                <a:xfrm>
                  <a:off x="7008791" y="2994727"/>
                  <a:ext cx="531741" cy="371911"/>
                  <a:chOff x="3286126" y="3176588"/>
                  <a:chExt cx="274637" cy="192087"/>
                </a:xfrm>
                <a:solidFill>
                  <a:schemeClr val="bg1"/>
                </a:solidFill>
              </p:grpSpPr>
              <p:sp>
                <p:nvSpPr>
                  <p:cNvPr id="24" name="Freeform 158"/>
                  <p:cNvSpPr/>
                  <p:nvPr/>
                </p:nvSpPr>
                <p:spPr bwMode="auto">
                  <a:xfrm>
                    <a:off x="3286126" y="3176588"/>
                    <a:ext cx="219075" cy="136525"/>
                  </a:xfrm>
                  <a:custGeom>
                    <a:avLst/>
                    <a:gdLst>
                      <a:gd name="T0" fmla="*/ 9 w 138"/>
                      <a:gd name="T1" fmla="*/ 9 h 86"/>
                      <a:gd name="T2" fmla="*/ 138 w 138"/>
                      <a:gd name="T3" fmla="*/ 9 h 86"/>
                      <a:gd name="T4" fmla="*/ 138 w 138"/>
                      <a:gd name="T5" fmla="*/ 0 h 86"/>
                      <a:gd name="T6" fmla="*/ 0 w 138"/>
                      <a:gd name="T7" fmla="*/ 0 h 86"/>
                      <a:gd name="T8" fmla="*/ 0 w 138"/>
                      <a:gd name="T9" fmla="*/ 86 h 86"/>
                      <a:gd name="T10" fmla="*/ 9 w 138"/>
                      <a:gd name="T11" fmla="*/ 86 h 86"/>
                      <a:gd name="T12" fmla="*/ 9 w 138"/>
                      <a:gd name="T13" fmla="*/ 9 h 8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38" h="86">
                        <a:moveTo>
                          <a:pt x="9" y="9"/>
                        </a:moveTo>
                        <a:lnTo>
                          <a:pt x="138" y="9"/>
                        </a:lnTo>
                        <a:lnTo>
                          <a:pt x="138" y="0"/>
                        </a:lnTo>
                        <a:lnTo>
                          <a:pt x="0" y="0"/>
                        </a:lnTo>
                        <a:lnTo>
                          <a:pt x="0" y="86"/>
                        </a:lnTo>
                        <a:lnTo>
                          <a:pt x="9" y="86"/>
                        </a:lnTo>
                        <a:lnTo>
                          <a:pt x="9" y="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+mn-l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7" name="Freeform 159"/>
                  <p:cNvSpPr/>
                  <p:nvPr/>
                </p:nvSpPr>
                <p:spPr bwMode="auto">
                  <a:xfrm>
                    <a:off x="3313113" y="3203575"/>
                    <a:ext cx="220663" cy="136525"/>
                  </a:xfrm>
                  <a:custGeom>
                    <a:avLst/>
                    <a:gdLst>
                      <a:gd name="T0" fmla="*/ 10 w 139"/>
                      <a:gd name="T1" fmla="*/ 9 h 86"/>
                      <a:gd name="T2" fmla="*/ 139 w 139"/>
                      <a:gd name="T3" fmla="*/ 9 h 86"/>
                      <a:gd name="T4" fmla="*/ 139 w 139"/>
                      <a:gd name="T5" fmla="*/ 0 h 86"/>
                      <a:gd name="T6" fmla="*/ 0 w 139"/>
                      <a:gd name="T7" fmla="*/ 0 h 86"/>
                      <a:gd name="T8" fmla="*/ 0 w 139"/>
                      <a:gd name="T9" fmla="*/ 86 h 86"/>
                      <a:gd name="T10" fmla="*/ 10 w 139"/>
                      <a:gd name="T11" fmla="*/ 86 h 86"/>
                      <a:gd name="T12" fmla="*/ 10 w 139"/>
                      <a:gd name="T13" fmla="*/ 9 h 8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39" h="86">
                        <a:moveTo>
                          <a:pt x="10" y="9"/>
                        </a:moveTo>
                        <a:lnTo>
                          <a:pt x="139" y="9"/>
                        </a:lnTo>
                        <a:lnTo>
                          <a:pt x="139" y="0"/>
                        </a:lnTo>
                        <a:lnTo>
                          <a:pt x="0" y="0"/>
                        </a:lnTo>
                        <a:lnTo>
                          <a:pt x="0" y="86"/>
                        </a:lnTo>
                        <a:lnTo>
                          <a:pt x="10" y="86"/>
                        </a:lnTo>
                        <a:lnTo>
                          <a:pt x="10" y="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+mn-l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8" name="Freeform 160"/>
                  <p:cNvSpPr>
                    <a:spLocks noEditPoints="1"/>
                  </p:cNvSpPr>
                  <p:nvPr/>
                </p:nvSpPr>
                <p:spPr bwMode="auto">
                  <a:xfrm>
                    <a:off x="3341688" y="3230563"/>
                    <a:ext cx="219075" cy="138112"/>
                  </a:xfrm>
                  <a:custGeom>
                    <a:avLst/>
                    <a:gdLst>
                      <a:gd name="T0" fmla="*/ 0 w 138"/>
                      <a:gd name="T1" fmla="*/ 0 h 87"/>
                      <a:gd name="T2" fmla="*/ 0 w 138"/>
                      <a:gd name="T3" fmla="*/ 87 h 87"/>
                      <a:gd name="T4" fmla="*/ 138 w 138"/>
                      <a:gd name="T5" fmla="*/ 87 h 87"/>
                      <a:gd name="T6" fmla="*/ 138 w 138"/>
                      <a:gd name="T7" fmla="*/ 0 h 87"/>
                      <a:gd name="T8" fmla="*/ 0 w 138"/>
                      <a:gd name="T9" fmla="*/ 0 h 87"/>
                      <a:gd name="T10" fmla="*/ 130 w 138"/>
                      <a:gd name="T11" fmla="*/ 79 h 87"/>
                      <a:gd name="T12" fmla="*/ 7 w 138"/>
                      <a:gd name="T13" fmla="*/ 79 h 87"/>
                      <a:gd name="T14" fmla="*/ 7 w 138"/>
                      <a:gd name="T15" fmla="*/ 8 h 87"/>
                      <a:gd name="T16" fmla="*/ 130 w 138"/>
                      <a:gd name="T17" fmla="*/ 8 h 87"/>
                      <a:gd name="T18" fmla="*/ 130 w 138"/>
                      <a:gd name="T19" fmla="*/ 79 h 8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138" h="87">
                        <a:moveTo>
                          <a:pt x="0" y="0"/>
                        </a:moveTo>
                        <a:lnTo>
                          <a:pt x="0" y="87"/>
                        </a:lnTo>
                        <a:lnTo>
                          <a:pt x="138" y="87"/>
                        </a:lnTo>
                        <a:lnTo>
                          <a:pt x="138" y="0"/>
                        </a:lnTo>
                        <a:lnTo>
                          <a:pt x="0" y="0"/>
                        </a:lnTo>
                        <a:close/>
                        <a:moveTo>
                          <a:pt x="130" y="79"/>
                        </a:moveTo>
                        <a:lnTo>
                          <a:pt x="7" y="79"/>
                        </a:lnTo>
                        <a:lnTo>
                          <a:pt x="7" y="8"/>
                        </a:lnTo>
                        <a:lnTo>
                          <a:pt x="130" y="8"/>
                        </a:lnTo>
                        <a:lnTo>
                          <a:pt x="130" y="7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+mn-l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9" name="Oval 161"/>
                  <p:cNvSpPr>
                    <a:spLocks noChangeArrowheads="1"/>
                  </p:cNvSpPr>
                  <p:nvPr/>
                </p:nvSpPr>
                <p:spPr bwMode="auto">
                  <a:xfrm>
                    <a:off x="3379788" y="3289300"/>
                    <a:ext cx="9525" cy="19050"/>
                  </a:xfrm>
                  <a:prstGeom prst="ellipse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+mn-l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0" name="Oval 162"/>
                  <p:cNvSpPr>
                    <a:spLocks noChangeArrowheads="1"/>
                  </p:cNvSpPr>
                  <p:nvPr/>
                </p:nvSpPr>
                <p:spPr bwMode="auto">
                  <a:xfrm>
                    <a:off x="3513138" y="3289300"/>
                    <a:ext cx="7938" cy="19050"/>
                  </a:xfrm>
                  <a:prstGeom prst="ellipse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+mn-l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1" name="Freeform 163"/>
                  <p:cNvSpPr>
                    <a:spLocks noEditPoints="1"/>
                  </p:cNvSpPr>
                  <p:nvPr/>
                </p:nvSpPr>
                <p:spPr bwMode="auto">
                  <a:xfrm>
                    <a:off x="3362326" y="3251200"/>
                    <a:ext cx="69850" cy="96837"/>
                  </a:xfrm>
                  <a:custGeom>
                    <a:avLst/>
                    <a:gdLst>
                      <a:gd name="T0" fmla="*/ 51 w 73"/>
                      <a:gd name="T1" fmla="*/ 50 h 100"/>
                      <a:gd name="T2" fmla="*/ 72 w 73"/>
                      <a:gd name="T3" fmla="*/ 0 h 100"/>
                      <a:gd name="T4" fmla="*/ 0 w 73"/>
                      <a:gd name="T5" fmla="*/ 0 h 100"/>
                      <a:gd name="T6" fmla="*/ 0 w 73"/>
                      <a:gd name="T7" fmla="*/ 100 h 100"/>
                      <a:gd name="T8" fmla="*/ 73 w 73"/>
                      <a:gd name="T9" fmla="*/ 100 h 100"/>
                      <a:gd name="T10" fmla="*/ 51 w 73"/>
                      <a:gd name="T11" fmla="*/ 50 h 100"/>
                      <a:gd name="T12" fmla="*/ 13 w 73"/>
                      <a:gd name="T13" fmla="*/ 50 h 100"/>
                      <a:gd name="T14" fmla="*/ 23 w 73"/>
                      <a:gd name="T15" fmla="*/ 33 h 100"/>
                      <a:gd name="T16" fmla="*/ 34 w 73"/>
                      <a:gd name="T17" fmla="*/ 50 h 100"/>
                      <a:gd name="T18" fmla="*/ 23 w 73"/>
                      <a:gd name="T19" fmla="*/ 67 h 100"/>
                      <a:gd name="T20" fmla="*/ 13 w 73"/>
                      <a:gd name="T21" fmla="*/ 50 h 1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73" h="100">
                        <a:moveTo>
                          <a:pt x="51" y="50"/>
                        </a:moveTo>
                        <a:cubicBezTo>
                          <a:pt x="51" y="29"/>
                          <a:pt x="59" y="10"/>
                          <a:pt x="72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100"/>
                          <a:pt x="0" y="100"/>
                          <a:pt x="0" y="100"/>
                        </a:cubicBezTo>
                        <a:cubicBezTo>
                          <a:pt x="73" y="100"/>
                          <a:pt x="73" y="100"/>
                          <a:pt x="73" y="100"/>
                        </a:cubicBezTo>
                        <a:cubicBezTo>
                          <a:pt x="60" y="90"/>
                          <a:pt x="51" y="71"/>
                          <a:pt x="51" y="50"/>
                        </a:cubicBezTo>
                        <a:close/>
                        <a:moveTo>
                          <a:pt x="13" y="50"/>
                        </a:moveTo>
                        <a:cubicBezTo>
                          <a:pt x="13" y="40"/>
                          <a:pt x="18" y="33"/>
                          <a:pt x="23" y="33"/>
                        </a:cubicBezTo>
                        <a:cubicBezTo>
                          <a:pt x="29" y="33"/>
                          <a:pt x="34" y="40"/>
                          <a:pt x="34" y="50"/>
                        </a:cubicBezTo>
                        <a:cubicBezTo>
                          <a:pt x="34" y="59"/>
                          <a:pt x="29" y="67"/>
                          <a:pt x="23" y="67"/>
                        </a:cubicBezTo>
                        <a:cubicBezTo>
                          <a:pt x="18" y="67"/>
                          <a:pt x="13" y="59"/>
                          <a:pt x="13" y="5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+mn-l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2" name="Freeform 164"/>
                  <p:cNvSpPr>
                    <a:spLocks noEditPoints="1"/>
                  </p:cNvSpPr>
                  <p:nvPr/>
                </p:nvSpPr>
                <p:spPr bwMode="auto">
                  <a:xfrm>
                    <a:off x="3468688" y="3251200"/>
                    <a:ext cx="71438" cy="96837"/>
                  </a:xfrm>
                  <a:custGeom>
                    <a:avLst/>
                    <a:gdLst>
                      <a:gd name="T0" fmla="*/ 1 w 74"/>
                      <a:gd name="T1" fmla="*/ 0 h 100"/>
                      <a:gd name="T2" fmla="*/ 23 w 74"/>
                      <a:gd name="T3" fmla="*/ 50 h 100"/>
                      <a:gd name="T4" fmla="*/ 0 w 74"/>
                      <a:gd name="T5" fmla="*/ 100 h 100"/>
                      <a:gd name="T6" fmla="*/ 74 w 74"/>
                      <a:gd name="T7" fmla="*/ 100 h 100"/>
                      <a:gd name="T8" fmla="*/ 74 w 74"/>
                      <a:gd name="T9" fmla="*/ 0 h 100"/>
                      <a:gd name="T10" fmla="*/ 1 w 74"/>
                      <a:gd name="T11" fmla="*/ 0 h 100"/>
                      <a:gd name="T12" fmla="*/ 50 w 74"/>
                      <a:gd name="T13" fmla="*/ 33 h 100"/>
                      <a:gd name="T14" fmla="*/ 61 w 74"/>
                      <a:gd name="T15" fmla="*/ 50 h 100"/>
                      <a:gd name="T16" fmla="*/ 50 w 74"/>
                      <a:gd name="T17" fmla="*/ 67 h 100"/>
                      <a:gd name="T18" fmla="*/ 40 w 74"/>
                      <a:gd name="T19" fmla="*/ 50 h 100"/>
                      <a:gd name="T20" fmla="*/ 50 w 74"/>
                      <a:gd name="T21" fmla="*/ 33 h 1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74" h="100">
                        <a:moveTo>
                          <a:pt x="1" y="0"/>
                        </a:moveTo>
                        <a:cubicBezTo>
                          <a:pt x="14" y="10"/>
                          <a:pt x="23" y="29"/>
                          <a:pt x="23" y="50"/>
                        </a:cubicBezTo>
                        <a:cubicBezTo>
                          <a:pt x="23" y="71"/>
                          <a:pt x="14" y="90"/>
                          <a:pt x="0" y="100"/>
                        </a:cubicBezTo>
                        <a:cubicBezTo>
                          <a:pt x="74" y="100"/>
                          <a:pt x="74" y="100"/>
                          <a:pt x="74" y="100"/>
                        </a:cubicBezTo>
                        <a:cubicBezTo>
                          <a:pt x="74" y="0"/>
                          <a:pt x="74" y="0"/>
                          <a:pt x="74" y="0"/>
                        </a:cubicBezTo>
                        <a:lnTo>
                          <a:pt x="1" y="0"/>
                        </a:lnTo>
                        <a:close/>
                        <a:moveTo>
                          <a:pt x="50" y="33"/>
                        </a:moveTo>
                        <a:cubicBezTo>
                          <a:pt x="56" y="33"/>
                          <a:pt x="61" y="40"/>
                          <a:pt x="61" y="50"/>
                        </a:cubicBezTo>
                        <a:cubicBezTo>
                          <a:pt x="61" y="59"/>
                          <a:pt x="56" y="67"/>
                          <a:pt x="50" y="67"/>
                        </a:cubicBezTo>
                        <a:cubicBezTo>
                          <a:pt x="44" y="67"/>
                          <a:pt x="40" y="59"/>
                          <a:pt x="40" y="50"/>
                        </a:cubicBezTo>
                        <a:cubicBezTo>
                          <a:pt x="40" y="40"/>
                          <a:pt x="44" y="33"/>
                          <a:pt x="50" y="3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+mn-l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3" name="Freeform 165"/>
                  <p:cNvSpPr>
                    <a:spLocks noEditPoints="1"/>
                  </p:cNvSpPr>
                  <p:nvPr/>
                </p:nvSpPr>
                <p:spPr bwMode="auto">
                  <a:xfrm>
                    <a:off x="3430588" y="3259138"/>
                    <a:ext cx="41275" cy="80962"/>
                  </a:xfrm>
                  <a:custGeom>
                    <a:avLst/>
                    <a:gdLst>
                      <a:gd name="T0" fmla="*/ 18 w 42"/>
                      <a:gd name="T1" fmla="*/ 77 h 84"/>
                      <a:gd name="T2" fmla="*/ 18 w 42"/>
                      <a:gd name="T3" fmla="*/ 82 h 84"/>
                      <a:gd name="T4" fmla="*/ 20 w 42"/>
                      <a:gd name="T5" fmla="*/ 84 h 84"/>
                      <a:gd name="T6" fmla="*/ 22 w 42"/>
                      <a:gd name="T7" fmla="*/ 84 h 84"/>
                      <a:gd name="T8" fmla="*/ 24 w 42"/>
                      <a:gd name="T9" fmla="*/ 82 h 84"/>
                      <a:gd name="T10" fmla="*/ 24 w 42"/>
                      <a:gd name="T11" fmla="*/ 77 h 84"/>
                      <a:gd name="T12" fmla="*/ 42 w 42"/>
                      <a:gd name="T13" fmla="*/ 58 h 84"/>
                      <a:gd name="T14" fmla="*/ 24 w 42"/>
                      <a:gd name="T15" fmla="*/ 37 h 84"/>
                      <a:gd name="T16" fmla="*/ 24 w 42"/>
                      <a:gd name="T17" fmla="*/ 18 h 84"/>
                      <a:gd name="T18" fmla="*/ 36 w 42"/>
                      <a:gd name="T19" fmla="*/ 22 h 84"/>
                      <a:gd name="T20" fmla="*/ 37 w 42"/>
                      <a:gd name="T21" fmla="*/ 21 h 84"/>
                      <a:gd name="T22" fmla="*/ 40 w 42"/>
                      <a:gd name="T23" fmla="*/ 14 h 84"/>
                      <a:gd name="T24" fmla="*/ 40 w 42"/>
                      <a:gd name="T25" fmla="*/ 13 h 84"/>
                      <a:gd name="T26" fmla="*/ 24 w 42"/>
                      <a:gd name="T27" fmla="*/ 7 h 84"/>
                      <a:gd name="T28" fmla="*/ 24 w 42"/>
                      <a:gd name="T29" fmla="*/ 2 h 84"/>
                      <a:gd name="T30" fmla="*/ 22 w 42"/>
                      <a:gd name="T31" fmla="*/ 0 h 84"/>
                      <a:gd name="T32" fmla="*/ 20 w 42"/>
                      <a:gd name="T33" fmla="*/ 0 h 84"/>
                      <a:gd name="T34" fmla="*/ 18 w 42"/>
                      <a:gd name="T35" fmla="*/ 2 h 84"/>
                      <a:gd name="T36" fmla="*/ 18 w 42"/>
                      <a:gd name="T37" fmla="*/ 7 h 84"/>
                      <a:gd name="T38" fmla="*/ 0 w 42"/>
                      <a:gd name="T39" fmla="*/ 27 h 84"/>
                      <a:gd name="T40" fmla="*/ 18 w 42"/>
                      <a:gd name="T41" fmla="*/ 47 h 84"/>
                      <a:gd name="T42" fmla="*/ 18 w 42"/>
                      <a:gd name="T43" fmla="*/ 66 h 84"/>
                      <a:gd name="T44" fmla="*/ 4 w 42"/>
                      <a:gd name="T45" fmla="*/ 62 h 84"/>
                      <a:gd name="T46" fmla="*/ 3 w 42"/>
                      <a:gd name="T47" fmla="*/ 63 h 84"/>
                      <a:gd name="T48" fmla="*/ 0 w 42"/>
                      <a:gd name="T49" fmla="*/ 71 h 84"/>
                      <a:gd name="T50" fmla="*/ 0 w 42"/>
                      <a:gd name="T51" fmla="*/ 72 h 84"/>
                      <a:gd name="T52" fmla="*/ 18 w 42"/>
                      <a:gd name="T53" fmla="*/ 77 h 84"/>
                      <a:gd name="T54" fmla="*/ 12 w 42"/>
                      <a:gd name="T55" fmla="*/ 26 h 84"/>
                      <a:gd name="T56" fmla="*/ 18 w 42"/>
                      <a:gd name="T57" fmla="*/ 18 h 84"/>
                      <a:gd name="T58" fmla="*/ 18 w 42"/>
                      <a:gd name="T59" fmla="*/ 35 h 84"/>
                      <a:gd name="T60" fmla="*/ 12 w 42"/>
                      <a:gd name="T61" fmla="*/ 26 h 84"/>
                      <a:gd name="T62" fmla="*/ 23 w 42"/>
                      <a:gd name="T63" fmla="*/ 49 h 84"/>
                      <a:gd name="T64" fmla="*/ 30 w 42"/>
                      <a:gd name="T65" fmla="*/ 58 h 84"/>
                      <a:gd name="T66" fmla="*/ 23 w 42"/>
                      <a:gd name="T67" fmla="*/ 66 h 84"/>
                      <a:gd name="T68" fmla="*/ 23 w 42"/>
                      <a:gd name="T69" fmla="*/ 49 h 8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</a:cxnLst>
                    <a:rect l="0" t="0" r="r" b="b"/>
                    <a:pathLst>
                      <a:path w="42" h="84">
                        <a:moveTo>
                          <a:pt x="18" y="77"/>
                        </a:moveTo>
                        <a:cubicBezTo>
                          <a:pt x="18" y="82"/>
                          <a:pt x="18" y="82"/>
                          <a:pt x="18" y="82"/>
                        </a:cubicBezTo>
                        <a:cubicBezTo>
                          <a:pt x="18" y="84"/>
                          <a:pt x="18" y="84"/>
                          <a:pt x="20" y="84"/>
                        </a:cubicBezTo>
                        <a:cubicBezTo>
                          <a:pt x="22" y="84"/>
                          <a:pt x="22" y="84"/>
                          <a:pt x="22" y="84"/>
                        </a:cubicBezTo>
                        <a:cubicBezTo>
                          <a:pt x="24" y="84"/>
                          <a:pt x="24" y="84"/>
                          <a:pt x="24" y="82"/>
                        </a:cubicBezTo>
                        <a:cubicBezTo>
                          <a:pt x="24" y="77"/>
                          <a:pt x="24" y="77"/>
                          <a:pt x="24" y="77"/>
                        </a:cubicBezTo>
                        <a:cubicBezTo>
                          <a:pt x="31" y="76"/>
                          <a:pt x="42" y="72"/>
                          <a:pt x="42" y="58"/>
                        </a:cubicBezTo>
                        <a:cubicBezTo>
                          <a:pt x="42" y="44"/>
                          <a:pt x="31" y="40"/>
                          <a:pt x="24" y="37"/>
                        </a:cubicBezTo>
                        <a:cubicBezTo>
                          <a:pt x="24" y="18"/>
                          <a:pt x="24" y="18"/>
                          <a:pt x="24" y="18"/>
                        </a:cubicBezTo>
                        <a:cubicBezTo>
                          <a:pt x="28" y="18"/>
                          <a:pt x="35" y="22"/>
                          <a:pt x="36" y="22"/>
                        </a:cubicBezTo>
                        <a:cubicBezTo>
                          <a:pt x="36" y="22"/>
                          <a:pt x="36" y="22"/>
                          <a:pt x="37" y="21"/>
                        </a:cubicBezTo>
                        <a:cubicBezTo>
                          <a:pt x="40" y="14"/>
                          <a:pt x="40" y="14"/>
                          <a:pt x="40" y="14"/>
                        </a:cubicBezTo>
                        <a:cubicBezTo>
                          <a:pt x="40" y="14"/>
                          <a:pt x="40" y="14"/>
                          <a:pt x="40" y="13"/>
                        </a:cubicBezTo>
                        <a:cubicBezTo>
                          <a:pt x="40" y="10"/>
                          <a:pt x="27" y="8"/>
                          <a:pt x="24" y="7"/>
                        </a:cubicBezTo>
                        <a:cubicBezTo>
                          <a:pt x="24" y="2"/>
                          <a:pt x="24" y="2"/>
                          <a:pt x="24" y="2"/>
                        </a:cubicBezTo>
                        <a:cubicBezTo>
                          <a:pt x="24" y="1"/>
                          <a:pt x="24" y="0"/>
                          <a:pt x="22" y="0"/>
                        </a:cubicBezTo>
                        <a:cubicBezTo>
                          <a:pt x="20" y="0"/>
                          <a:pt x="20" y="0"/>
                          <a:pt x="20" y="0"/>
                        </a:cubicBezTo>
                        <a:cubicBezTo>
                          <a:pt x="18" y="0"/>
                          <a:pt x="18" y="1"/>
                          <a:pt x="18" y="2"/>
                        </a:cubicBezTo>
                        <a:cubicBezTo>
                          <a:pt x="18" y="7"/>
                          <a:pt x="18" y="7"/>
                          <a:pt x="18" y="7"/>
                        </a:cubicBezTo>
                        <a:cubicBezTo>
                          <a:pt x="13" y="8"/>
                          <a:pt x="0" y="12"/>
                          <a:pt x="0" y="27"/>
                        </a:cubicBezTo>
                        <a:cubicBezTo>
                          <a:pt x="0" y="40"/>
                          <a:pt x="12" y="44"/>
                          <a:pt x="18" y="47"/>
                        </a:cubicBezTo>
                        <a:cubicBezTo>
                          <a:pt x="18" y="66"/>
                          <a:pt x="18" y="66"/>
                          <a:pt x="18" y="66"/>
                        </a:cubicBezTo>
                        <a:cubicBezTo>
                          <a:pt x="12" y="66"/>
                          <a:pt x="5" y="62"/>
                          <a:pt x="4" y="62"/>
                        </a:cubicBezTo>
                        <a:cubicBezTo>
                          <a:pt x="4" y="62"/>
                          <a:pt x="3" y="62"/>
                          <a:pt x="3" y="63"/>
                        </a:cubicBezTo>
                        <a:cubicBezTo>
                          <a:pt x="0" y="71"/>
                          <a:pt x="0" y="71"/>
                          <a:pt x="0" y="71"/>
                        </a:cubicBezTo>
                        <a:cubicBezTo>
                          <a:pt x="0" y="72"/>
                          <a:pt x="0" y="72"/>
                          <a:pt x="0" y="72"/>
                        </a:cubicBezTo>
                        <a:cubicBezTo>
                          <a:pt x="0" y="75"/>
                          <a:pt x="14" y="77"/>
                          <a:pt x="18" y="77"/>
                        </a:cubicBezTo>
                        <a:close/>
                        <a:moveTo>
                          <a:pt x="12" y="26"/>
                        </a:moveTo>
                        <a:cubicBezTo>
                          <a:pt x="12" y="20"/>
                          <a:pt x="16" y="19"/>
                          <a:pt x="18" y="18"/>
                        </a:cubicBezTo>
                        <a:cubicBezTo>
                          <a:pt x="18" y="35"/>
                          <a:pt x="18" y="35"/>
                          <a:pt x="18" y="35"/>
                        </a:cubicBezTo>
                        <a:cubicBezTo>
                          <a:pt x="16" y="34"/>
                          <a:pt x="12" y="31"/>
                          <a:pt x="12" y="26"/>
                        </a:cubicBezTo>
                        <a:close/>
                        <a:moveTo>
                          <a:pt x="23" y="49"/>
                        </a:moveTo>
                        <a:cubicBezTo>
                          <a:pt x="26" y="50"/>
                          <a:pt x="30" y="52"/>
                          <a:pt x="30" y="58"/>
                        </a:cubicBezTo>
                        <a:cubicBezTo>
                          <a:pt x="30" y="64"/>
                          <a:pt x="26" y="66"/>
                          <a:pt x="23" y="66"/>
                        </a:cubicBezTo>
                        <a:lnTo>
                          <a:pt x="23" y="4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+mn-lt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9239" name="组合 15"/>
              <p:cNvGrpSpPr/>
              <p:nvPr/>
            </p:nvGrpSpPr>
            <p:grpSpPr>
              <a:xfrm>
                <a:off x="6935055" y="2967328"/>
                <a:ext cx="2108759" cy="2108759"/>
                <a:chOff x="6935055" y="2967328"/>
                <a:chExt cx="2108759" cy="2108759"/>
              </a:xfrm>
            </p:grpSpPr>
            <p:sp>
              <p:nvSpPr>
                <p:cNvPr id="17" name="直角三角形 3"/>
                <p:cNvSpPr/>
                <p:nvPr/>
              </p:nvSpPr>
              <p:spPr>
                <a:xfrm rot="8100000">
                  <a:off x="6935055" y="2967328"/>
                  <a:ext cx="2108759" cy="2108759"/>
                </a:xfrm>
                <a:custGeom>
                  <a:avLst/>
                  <a:gdLst>
                    <a:gd name="connsiteX0" fmla="*/ 0 w 2158189"/>
                    <a:gd name="connsiteY0" fmla="*/ 2158189 h 2158189"/>
                    <a:gd name="connsiteX1" fmla="*/ 0 w 2158189"/>
                    <a:gd name="connsiteY1" fmla="*/ 0 h 2158189"/>
                    <a:gd name="connsiteX2" fmla="*/ 2158189 w 2158189"/>
                    <a:gd name="connsiteY2" fmla="*/ 2158189 h 2158189"/>
                    <a:gd name="connsiteX3" fmla="*/ 0 w 2158189"/>
                    <a:gd name="connsiteY3" fmla="*/ 2158189 h 2158189"/>
                    <a:gd name="connsiteX0-1" fmla="*/ 270933 w 2429122"/>
                    <a:gd name="connsiteY0-2" fmla="*/ 2158189 h 2158189"/>
                    <a:gd name="connsiteX1-3" fmla="*/ 270933 w 2429122"/>
                    <a:gd name="connsiteY1-4" fmla="*/ 0 h 2158189"/>
                    <a:gd name="connsiteX2-5" fmla="*/ 2429122 w 2429122"/>
                    <a:gd name="connsiteY2-6" fmla="*/ 2158189 h 2158189"/>
                    <a:gd name="connsiteX3-7" fmla="*/ 270933 w 2429122"/>
                    <a:gd name="connsiteY3-8" fmla="*/ 2158189 h 2158189"/>
                    <a:gd name="connsiteX0-9" fmla="*/ 2158189 w 2158189"/>
                    <a:gd name="connsiteY0-10" fmla="*/ 2158189 h 2158189"/>
                    <a:gd name="connsiteX1-11" fmla="*/ 0 w 2158189"/>
                    <a:gd name="connsiteY1-12" fmla="*/ 0 h 2158189"/>
                    <a:gd name="connsiteX2-13" fmla="*/ 2158189 w 2158189"/>
                    <a:gd name="connsiteY2-14" fmla="*/ 2158189 h 2158189"/>
                    <a:gd name="connsiteX0-15" fmla="*/ 2158189 w 2158189"/>
                    <a:gd name="connsiteY0-16" fmla="*/ 2158189 h 2158189"/>
                    <a:gd name="connsiteX1-17" fmla="*/ 0 w 2158189"/>
                    <a:gd name="connsiteY1-18" fmla="*/ 0 h 2158189"/>
                    <a:gd name="connsiteX2-19" fmla="*/ 2158189 w 2158189"/>
                    <a:gd name="connsiteY2-20" fmla="*/ 2158189 h 2158189"/>
                    <a:gd name="connsiteX0-21" fmla="*/ 2158189 w 2158189"/>
                    <a:gd name="connsiteY0-22" fmla="*/ 2158189 h 2158189"/>
                    <a:gd name="connsiteX1-23" fmla="*/ 0 w 2158189"/>
                    <a:gd name="connsiteY1-24" fmla="*/ 0 h 2158189"/>
                    <a:gd name="connsiteX2-25" fmla="*/ 2158189 w 2158189"/>
                    <a:gd name="connsiteY2-26" fmla="*/ 2158189 h 2158189"/>
                    <a:gd name="connsiteX0-27" fmla="*/ 2158189 w 2158189"/>
                    <a:gd name="connsiteY0-28" fmla="*/ 2158189 h 2158189"/>
                    <a:gd name="connsiteX1-29" fmla="*/ 0 w 2158189"/>
                    <a:gd name="connsiteY1-30" fmla="*/ 0 h 2158189"/>
                    <a:gd name="connsiteX2-31" fmla="*/ 2158189 w 2158189"/>
                    <a:gd name="connsiteY2-32" fmla="*/ 2158189 h 2158189"/>
                    <a:gd name="connsiteX0-33" fmla="*/ 2158189 w 2158189"/>
                    <a:gd name="connsiteY0-34" fmla="*/ 2158189 h 2158189"/>
                    <a:gd name="connsiteX1-35" fmla="*/ 0 w 2158189"/>
                    <a:gd name="connsiteY1-36" fmla="*/ 0 h 2158189"/>
                    <a:gd name="connsiteX2-37" fmla="*/ 2158189 w 2158189"/>
                    <a:gd name="connsiteY2-38" fmla="*/ 2158189 h 2158189"/>
                    <a:gd name="connsiteX0-39" fmla="*/ 2158189 w 2158189"/>
                    <a:gd name="connsiteY0-40" fmla="*/ 2158189 h 2158189"/>
                    <a:gd name="connsiteX1-41" fmla="*/ 0 w 2158189"/>
                    <a:gd name="connsiteY1-42" fmla="*/ 0 h 2158189"/>
                    <a:gd name="connsiteX2-43" fmla="*/ 2158189 w 2158189"/>
                    <a:gd name="connsiteY2-44" fmla="*/ 2158189 h 2158189"/>
                    <a:gd name="connsiteX0-45" fmla="*/ 2158189 w 2158189"/>
                    <a:gd name="connsiteY0-46" fmla="*/ 2158189 h 2158189"/>
                    <a:gd name="connsiteX1-47" fmla="*/ 0 w 2158189"/>
                    <a:gd name="connsiteY1-48" fmla="*/ 0 h 2158189"/>
                    <a:gd name="connsiteX2-49" fmla="*/ 2158189 w 2158189"/>
                    <a:gd name="connsiteY2-50" fmla="*/ 2158189 h 2158189"/>
                    <a:gd name="connsiteX0-51" fmla="*/ 2158189 w 2158189"/>
                    <a:gd name="connsiteY0-52" fmla="*/ 2158189 h 2158189"/>
                    <a:gd name="connsiteX1-53" fmla="*/ 0 w 2158189"/>
                    <a:gd name="connsiteY1-54" fmla="*/ 0 h 2158189"/>
                    <a:gd name="connsiteX2-55" fmla="*/ 2158189 w 2158189"/>
                    <a:gd name="connsiteY2-56" fmla="*/ 2158189 h 2158189"/>
                    <a:gd name="connsiteX0-57" fmla="*/ 2158189 w 2158189"/>
                    <a:gd name="connsiteY0-58" fmla="*/ 2158189 h 2158189"/>
                    <a:gd name="connsiteX1-59" fmla="*/ 0 w 2158189"/>
                    <a:gd name="connsiteY1-60" fmla="*/ 0 h 2158189"/>
                    <a:gd name="connsiteX2-61" fmla="*/ 2158189 w 2158189"/>
                    <a:gd name="connsiteY2-62" fmla="*/ 2158189 h 2158189"/>
                    <a:gd name="connsiteX0-63" fmla="*/ 2158189 w 2158189"/>
                    <a:gd name="connsiteY0-64" fmla="*/ 2158189 h 2158189"/>
                    <a:gd name="connsiteX1-65" fmla="*/ 0 w 2158189"/>
                    <a:gd name="connsiteY1-66" fmla="*/ 0 h 2158189"/>
                    <a:gd name="connsiteX2-67" fmla="*/ 2158189 w 2158189"/>
                    <a:gd name="connsiteY2-68" fmla="*/ 2158189 h 2158189"/>
                    <a:gd name="connsiteX0-69" fmla="*/ 2158189 w 2158189"/>
                    <a:gd name="connsiteY0-70" fmla="*/ 2158189 h 2158189"/>
                    <a:gd name="connsiteX1-71" fmla="*/ 0 w 2158189"/>
                    <a:gd name="connsiteY1-72" fmla="*/ 0 h 2158189"/>
                    <a:gd name="connsiteX2-73" fmla="*/ 2158189 w 2158189"/>
                    <a:gd name="connsiteY2-74" fmla="*/ 2158189 h 2158189"/>
                    <a:gd name="connsiteX0-75" fmla="*/ 2158189 w 2158189"/>
                    <a:gd name="connsiteY0-76" fmla="*/ 2158189 h 2158189"/>
                    <a:gd name="connsiteX1-77" fmla="*/ 0 w 2158189"/>
                    <a:gd name="connsiteY1-78" fmla="*/ 0 h 2158189"/>
                    <a:gd name="connsiteX2-79" fmla="*/ 2158189 w 2158189"/>
                    <a:gd name="connsiteY2-80" fmla="*/ 2158189 h 2158189"/>
                    <a:gd name="connsiteX0-81" fmla="*/ 2158189 w 2158189"/>
                    <a:gd name="connsiteY0-82" fmla="*/ 2158189 h 2158189"/>
                    <a:gd name="connsiteX1-83" fmla="*/ 0 w 2158189"/>
                    <a:gd name="connsiteY1-84" fmla="*/ 0 h 2158189"/>
                    <a:gd name="connsiteX2-85" fmla="*/ 2158189 w 2158189"/>
                    <a:gd name="connsiteY2-86" fmla="*/ 2158189 h 2158189"/>
                    <a:gd name="connsiteX0-87" fmla="*/ 2158189 w 2158189"/>
                    <a:gd name="connsiteY0-88" fmla="*/ 2158189 h 2158189"/>
                    <a:gd name="connsiteX1-89" fmla="*/ 0 w 2158189"/>
                    <a:gd name="connsiteY1-90" fmla="*/ 0 h 2158189"/>
                    <a:gd name="connsiteX2-91" fmla="*/ 2158189 w 2158189"/>
                    <a:gd name="connsiteY2-92" fmla="*/ 2158189 h 2158189"/>
                    <a:gd name="connsiteX0-93" fmla="*/ 2158189 w 2158189"/>
                    <a:gd name="connsiteY0-94" fmla="*/ 2158189 h 2158189"/>
                    <a:gd name="connsiteX1-95" fmla="*/ 0 w 2158189"/>
                    <a:gd name="connsiteY1-96" fmla="*/ 0 h 2158189"/>
                    <a:gd name="connsiteX2-97" fmla="*/ 2158189 w 2158189"/>
                    <a:gd name="connsiteY2-98" fmla="*/ 2158189 h 2158189"/>
                    <a:gd name="connsiteX0-99" fmla="*/ 2158189 w 2158189"/>
                    <a:gd name="connsiteY0-100" fmla="*/ 2158189 h 2158189"/>
                    <a:gd name="connsiteX1-101" fmla="*/ 0 w 2158189"/>
                    <a:gd name="connsiteY1-102" fmla="*/ 0 h 2158189"/>
                    <a:gd name="connsiteX2-103" fmla="*/ 2158189 w 2158189"/>
                    <a:gd name="connsiteY2-104" fmla="*/ 2158189 h 2158189"/>
                    <a:gd name="connsiteX0-105" fmla="*/ 2158189 w 2158189"/>
                    <a:gd name="connsiteY0-106" fmla="*/ 2158189 h 2158189"/>
                    <a:gd name="connsiteX1-107" fmla="*/ 0 w 2158189"/>
                    <a:gd name="connsiteY1-108" fmla="*/ 0 h 2158189"/>
                    <a:gd name="connsiteX2-109" fmla="*/ 2158189 w 2158189"/>
                    <a:gd name="connsiteY2-110" fmla="*/ 2158189 h 2158189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</a:cxnLst>
                  <a:rect l="l" t="t" r="r" b="b"/>
                  <a:pathLst>
                    <a:path w="2158189" h="2158189">
                      <a:moveTo>
                        <a:pt x="2158189" y="2158189"/>
                      </a:moveTo>
                      <a:cubicBezTo>
                        <a:pt x="959822" y="1932280"/>
                        <a:pt x="240425" y="1256425"/>
                        <a:pt x="0" y="0"/>
                      </a:cubicBezTo>
                      <a:cubicBezTo>
                        <a:pt x="1140310" y="283968"/>
                        <a:pt x="1888735" y="916278"/>
                        <a:pt x="2158189" y="2158189"/>
                      </a:cubicBezTo>
                      <a:close/>
                    </a:path>
                  </a:pathLst>
                </a:custGeom>
                <a:solidFill>
                  <a:srgbClr val="72C8D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grpSp>
              <p:nvGrpSpPr>
                <p:cNvPr id="18" name="组合 17"/>
                <p:cNvGrpSpPr/>
                <p:nvPr/>
              </p:nvGrpSpPr>
              <p:grpSpPr>
                <a:xfrm>
                  <a:off x="7780698" y="3767878"/>
                  <a:ext cx="485548" cy="499744"/>
                  <a:chOff x="5494338" y="4791075"/>
                  <a:chExt cx="271463" cy="279400"/>
                </a:xfrm>
                <a:solidFill>
                  <a:schemeClr val="bg1"/>
                </a:solidFill>
              </p:grpSpPr>
              <p:sp>
                <p:nvSpPr>
                  <p:cNvPr id="19" name="Freeform 278"/>
                  <p:cNvSpPr/>
                  <p:nvPr/>
                </p:nvSpPr>
                <p:spPr bwMode="auto">
                  <a:xfrm>
                    <a:off x="5494338" y="4791075"/>
                    <a:ext cx="271463" cy="279400"/>
                  </a:xfrm>
                  <a:custGeom>
                    <a:avLst/>
                    <a:gdLst>
                      <a:gd name="T0" fmla="*/ 102 w 283"/>
                      <a:gd name="T1" fmla="*/ 233 h 292"/>
                      <a:gd name="T2" fmla="*/ 102 w 283"/>
                      <a:gd name="T3" fmla="*/ 8 h 292"/>
                      <a:gd name="T4" fmla="*/ 94 w 283"/>
                      <a:gd name="T5" fmla="*/ 0 h 292"/>
                      <a:gd name="T6" fmla="*/ 86 w 283"/>
                      <a:gd name="T7" fmla="*/ 8 h 292"/>
                      <a:gd name="T8" fmla="*/ 86 w 283"/>
                      <a:gd name="T9" fmla="*/ 233 h 292"/>
                      <a:gd name="T10" fmla="*/ 0 w 283"/>
                      <a:gd name="T11" fmla="*/ 233 h 292"/>
                      <a:gd name="T12" fmla="*/ 141 w 283"/>
                      <a:gd name="T13" fmla="*/ 288 h 292"/>
                      <a:gd name="T14" fmla="*/ 283 w 283"/>
                      <a:gd name="T15" fmla="*/ 233 h 292"/>
                      <a:gd name="T16" fmla="*/ 102 w 283"/>
                      <a:gd name="T17" fmla="*/ 233 h 2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283" h="292">
                        <a:moveTo>
                          <a:pt x="102" y="233"/>
                        </a:moveTo>
                        <a:cubicBezTo>
                          <a:pt x="102" y="8"/>
                          <a:pt x="102" y="8"/>
                          <a:pt x="102" y="8"/>
                        </a:cubicBezTo>
                        <a:cubicBezTo>
                          <a:pt x="102" y="4"/>
                          <a:pt x="98" y="0"/>
                          <a:pt x="94" y="0"/>
                        </a:cubicBezTo>
                        <a:cubicBezTo>
                          <a:pt x="89" y="0"/>
                          <a:pt x="86" y="4"/>
                          <a:pt x="86" y="8"/>
                        </a:cubicBezTo>
                        <a:cubicBezTo>
                          <a:pt x="86" y="233"/>
                          <a:pt x="86" y="233"/>
                          <a:pt x="86" y="233"/>
                        </a:cubicBezTo>
                        <a:cubicBezTo>
                          <a:pt x="0" y="233"/>
                          <a:pt x="0" y="233"/>
                          <a:pt x="0" y="233"/>
                        </a:cubicBezTo>
                        <a:cubicBezTo>
                          <a:pt x="0" y="292"/>
                          <a:pt x="0" y="288"/>
                          <a:pt x="141" y="288"/>
                        </a:cubicBezTo>
                        <a:cubicBezTo>
                          <a:pt x="219" y="288"/>
                          <a:pt x="283" y="268"/>
                          <a:pt x="283" y="233"/>
                        </a:cubicBezTo>
                        <a:lnTo>
                          <a:pt x="102" y="233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+mn-l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0" name="Freeform 279"/>
                  <p:cNvSpPr/>
                  <p:nvPr/>
                </p:nvSpPr>
                <p:spPr bwMode="auto">
                  <a:xfrm>
                    <a:off x="5618163" y="4819650"/>
                    <a:ext cx="122238" cy="163512"/>
                  </a:xfrm>
                  <a:custGeom>
                    <a:avLst/>
                    <a:gdLst>
                      <a:gd name="T0" fmla="*/ 0 w 128"/>
                      <a:gd name="T1" fmla="*/ 0 h 172"/>
                      <a:gd name="T2" fmla="*/ 0 w 128"/>
                      <a:gd name="T3" fmla="*/ 172 h 172"/>
                      <a:gd name="T4" fmla="*/ 128 w 128"/>
                      <a:gd name="T5" fmla="*/ 172 h 172"/>
                      <a:gd name="T6" fmla="*/ 0 w 128"/>
                      <a:gd name="T7" fmla="*/ 0 h 17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128" h="172">
                        <a:moveTo>
                          <a:pt x="0" y="0"/>
                        </a:moveTo>
                        <a:cubicBezTo>
                          <a:pt x="0" y="172"/>
                          <a:pt x="0" y="172"/>
                          <a:pt x="0" y="172"/>
                        </a:cubicBezTo>
                        <a:cubicBezTo>
                          <a:pt x="128" y="172"/>
                          <a:pt x="128" y="172"/>
                          <a:pt x="128" y="172"/>
                        </a:cubicBezTo>
                        <a:cubicBezTo>
                          <a:pt x="128" y="111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+mn-l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1" name="Freeform 280"/>
                  <p:cNvSpPr/>
                  <p:nvPr/>
                </p:nvSpPr>
                <p:spPr bwMode="auto">
                  <a:xfrm>
                    <a:off x="5503863" y="4818063"/>
                    <a:ext cx="46038" cy="165100"/>
                  </a:xfrm>
                  <a:custGeom>
                    <a:avLst/>
                    <a:gdLst>
                      <a:gd name="T0" fmla="*/ 49 w 49"/>
                      <a:gd name="T1" fmla="*/ 0 h 173"/>
                      <a:gd name="T2" fmla="*/ 0 w 49"/>
                      <a:gd name="T3" fmla="*/ 173 h 173"/>
                      <a:gd name="T4" fmla="*/ 49 w 49"/>
                      <a:gd name="T5" fmla="*/ 173 h 173"/>
                      <a:gd name="T6" fmla="*/ 49 w 49"/>
                      <a:gd name="T7" fmla="*/ 0 h 17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49" h="173">
                        <a:moveTo>
                          <a:pt x="49" y="0"/>
                        </a:moveTo>
                        <a:cubicBezTo>
                          <a:pt x="49" y="0"/>
                          <a:pt x="0" y="122"/>
                          <a:pt x="0" y="173"/>
                        </a:cubicBezTo>
                        <a:cubicBezTo>
                          <a:pt x="49" y="173"/>
                          <a:pt x="49" y="173"/>
                          <a:pt x="49" y="173"/>
                        </a:cubicBezTo>
                        <a:lnTo>
                          <a:pt x="49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+mn-lt"/>
                      <a:ea typeface="+mn-ea"/>
                      <a:cs typeface="+mn-cs"/>
                    </a:endParaRPr>
                  </a:p>
                </p:txBody>
              </p:sp>
            </p:grpSp>
          </p:grpSp>
        </p:grpSp>
      </p:grpSp>
      <p:sp>
        <p:nvSpPr>
          <p:cNvPr id="9244" name="矩形 47"/>
          <p:cNvSpPr/>
          <p:nvPr/>
        </p:nvSpPr>
        <p:spPr>
          <a:xfrm>
            <a:off x="1967467" y="4557713"/>
            <a:ext cx="1998108" cy="92333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algn="r"/>
            <a:r>
              <a:rPr lang="en-IN" altLang="zh-CN" b="1" dirty="0">
                <a:solidFill>
                  <a:srgbClr val="72C8D5"/>
                </a:solidFill>
                <a:latin typeface="Microsoft YaHei" pitchFamily="34" charset="-122"/>
                <a:ea typeface="Microsoft YaHei" pitchFamily="34" charset="-122"/>
              </a:rPr>
              <a:t>COST EFFECTIVE (AFFORDABLE)</a:t>
            </a:r>
            <a:endParaRPr lang="zh-CN" altLang="en-US" b="1" dirty="0">
              <a:solidFill>
                <a:srgbClr val="72C8D5"/>
              </a:solidFill>
              <a:latin typeface="Microsoft YaHei" pitchFamily="34" charset="-122"/>
              <a:ea typeface="Microsoft YaHei" pitchFamily="34" charset="-122"/>
            </a:endParaRPr>
          </a:p>
        </p:txBody>
      </p:sp>
      <p:sp>
        <p:nvSpPr>
          <p:cNvPr id="9247" name="矩形 50"/>
          <p:cNvSpPr/>
          <p:nvPr/>
        </p:nvSpPr>
        <p:spPr>
          <a:xfrm>
            <a:off x="8170863" y="4557713"/>
            <a:ext cx="3887788" cy="646331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r>
              <a:rPr lang="en-IN" altLang="zh-CN" b="1" dirty="0">
                <a:solidFill>
                  <a:srgbClr val="72C8D5"/>
                </a:solidFill>
                <a:latin typeface="Microsoft YaHei" pitchFamily="34" charset="-122"/>
                <a:ea typeface="Microsoft YaHei" pitchFamily="34" charset="-122"/>
              </a:rPr>
              <a:t>SIMPLE AND UNDERSTANDABLE DEVICE</a:t>
            </a:r>
            <a:endParaRPr lang="zh-CN" altLang="en-US" b="1" dirty="0">
              <a:solidFill>
                <a:srgbClr val="72C8D5"/>
              </a:solidFill>
              <a:latin typeface="Microsoft YaHei" pitchFamily="34" charset="-122"/>
              <a:ea typeface="Microsoft YaHei" pitchFamily="34" charset="-122"/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7673076" y="3196724"/>
            <a:ext cx="308927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IN" altLang="zh-CN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Microsoft YaHei" pitchFamily="34" charset="-122"/>
                <a:ea typeface="Microsoft YaHei" pitchFamily="34" charset="-122"/>
                <a:cs typeface="+mn-cs"/>
                <a:sym typeface="+mn-ea"/>
              </a:rPr>
              <a:t>DATA LOGGING DEVICE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Microsoft YaHei" pitchFamily="34" charset="-122"/>
              <a:ea typeface="Microsoft YaHei" pitchFamily="34" charset="-122"/>
              <a:cs typeface="+mn-cs"/>
              <a:sym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1859243" y="3041948"/>
            <a:ext cx="280424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IN" altLang="zh-CN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Microsoft YaHei" pitchFamily="34" charset="-122"/>
                <a:ea typeface="Microsoft YaHei" pitchFamily="34" charset="-122"/>
                <a:cs typeface="+mn-cs"/>
                <a:sym typeface="+mn-ea"/>
              </a:rPr>
              <a:t>TRACKING DEVICE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Microsoft YaHei" pitchFamily="34" charset="-122"/>
              <a:ea typeface="Microsoft YaHei" pitchFamily="34" charset="-122"/>
              <a:cs typeface="+mn-cs"/>
              <a:sym typeface="+mn-ea"/>
            </a:endParaRPr>
          </a:p>
        </p:txBody>
      </p:sp>
      <p:sp>
        <p:nvSpPr>
          <p:cNvPr id="9256" name="矩形 59"/>
          <p:cNvSpPr/>
          <p:nvPr/>
        </p:nvSpPr>
        <p:spPr>
          <a:xfrm>
            <a:off x="4779418" y="2183377"/>
            <a:ext cx="3526471" cy="646331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algn="just"/>
            <a:r>
              <a:rPr lang="en-IN" altLang="zh-CN" b="1" dirty="0">
                <a:solidFill>
                  <a:srgbClr val="72C8D5"/>
                </a:solidFill>
                <a:latin typeface="Microsoft YaHei" pitchFamily="34" charset="-122"/>
                <a:ea typeface="Microsoft YaHei" pitchFamily="34" charset="-122"/>
              </a:rPr>
              <a:t>TEMPERATURE	SENSING PROTOTYPE</a:t>
            </a:r>
            <a:endParaRPr lang="zh-CN" altLang="en-US" b="1" dirty="0">
              <a:solidFill>
                <a:srgbClr val="72C8D5"/>
              </a:solidFill>
              <a:latin typeface="Microsoft YaHei" pitchFamily="34" charset="-122"/>
              <a:ea typeface="Microsoft YaHei" pitchFamily="34" charset="-122"/>
            </a:endParaRPr>
          </a:p>
        </p:txBody>
      </p:sp>
      <p:sp>
        <p:nvSpPr>
          <p:cNvPr id="9257" name="文本框 1"/>
          <p:cNvSpPr txBox="1"/>
          <p:nvPr/>
        </p:nvSpPr>
        <p:spPr>
          <a:xfrm>
            <a:off x="1265803" y="414077"/>
            <a:ext cx="10553700" cy="46166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r>
              <a:rPr lang="en-US" altLang="zh-CN" sz="2400" b="1" dirty="0">
                <a:solidFill>
                  <a:srgbClr val="262626"/>
                </a:solidFill>
                <a:latin typeface="Microsoft YaHei" pitchFamily="34" charset="-122"/>
                <a:ea typeface="Microsoft YaHei" pitchFamily="34" charset="-122"/>
              </a:rPr>
              <a:t>MONITORING DEVICES THROUGHOUT THE COLD SUPPLY CHAIN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8E56C3-64DC-B070-3482-EE232BFA9D65}"/>
              </a:ext>
            </a:extLst>
          </p:cNvPr>
          <p:cNvSpPr txBox="1"/>
          <p:nvPr/>
        </p:nvSpPr>
        <p:spPr>
          <a:xfrm>
            <a:off x="3308084" y="1023633"/>
            <a:ext cx="53686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latin typeface="Arial" panose="020B0604020202020204" pitchFamily="34" charset="0"/>
                <a:cs typeface="Arial" panose="020B0604020202020204" pitchFamily="34" charset="0"/>
              </a:rPr>
              <a:t>FEATURES OF OUR PROTOTYPE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72C8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0433050" y="6313488"/>
            <a:ext cx="1427163" cy="174625"/>
          </a:xfrm>
          <a:prstGeom prst="rect">
            <a:avLst/>
          </a:prstGeom>
          <a:solidFill>
            <a:srgbClr val="AEDD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1860213" y="6572250"/>
            <a:ext cx="198438" cy="200025"/>
          </a:xfrm>
          <a:prstGeom prst="rect">
            <a:avLst/>
          </a:prstGeom>
          <a:solidFill>
            <a:srgbClr val="E4F3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矩形 3"/>
          <p:cNvSpPr/>
          <p:nvPr/>
        </p:nvSpPr>
        <p:spPr>
          <a:xfrm rot="2672520">
            <a:off x="352425" y="411163"/>
            <a:ext cx="390525" cy="390525"/>
          </a:xfrm>
          <a:prstGeom prst="rect">
            <a:avLst/>
          </a:prstGeom>
          <a:solidFill>
            <a:srgbClr val="72C8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5" name="矩形 24"/>
          <p:cNvSpPr/>
          <p:nvPr/>
        </p:nvSpPr>
        <p:spPr>
          <a:xfrm rot="2672520">
            <a:off x="682625" y="411163"/>
            <a:ext cx="390525" cy="39052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18438" name="组合 8"/>
          <p:cNvGrpSpPr/>
          <p:nvPr/>
        </p:nvGrpSpPr>
        <p:grpSpPr>
          <a:xfrm>
            <a:off x="0" y="1955800"/>
            <a:ext cx="6842118" cy="3762367"/>
            <a:chOff x="791900" y="1657785"/>
            <a:chExt cx="6842608" cy="3762827"/>
          </a:xfrm>
        </p:grpSpPr>
        <p:grpSp>
          <p:nvGrpSpPr>
            <p:cNvPr id="18439" name="组合 9"/>
            <p:cNvGrpSpPr/>
            <p:nvPr/>
          </p:nvGrpSpPr>
          <p:grpSpPr>
            <a:xfrm>
              <a:off x="791900" y="1657785"/>
              <a:ext cx="6842608" cy="3762827"/>
              <a:chOff x="966071" y="2165785"/>
              <a:chExt cx="6842608" cy="3762827"/>
            </a:xfrm>
          </p:grpSpPr>
          <p:sp>
            <p:nvSpPr>
              <p:cNvPr id="28" name="矩形 27"/>
              <p:cNvSpPr/>
              <p:nvPr/>
            </p:nvSpPr>
            <p:spPr>
              <a:xfrm>
                <a:off x="966071" y="2165785"/>
                <a:ext cx="3773714" cy="653143"/>
              </a:xfrm>
              <a:prstGeom prst="rect">
                <a:avLst/>
              </a:prstGeom>
              <a:solidFill>
                <a:srgbClr val="72C8D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9" name="平行四边形 28"/>
              <p:cNvSpPr/>
              <p:nvPr/>
            </p:nvSpPr>
            <p:spPr>
              <a:xfrm>
                <a:off x="3186757" y="2818928"/>
                <a:ext cx="1553028" cy="391886"/>
              </a:xfrm>
              <a:prstGeom prst="parallelogram">
                <a:avLst>
                  <a:gd name="adj" fmla="val 160283"/>
                </a:avLst>
              </a:prstGeom>
              <a:solidFill>
                <a:srgbClr val="AEDDE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0" name="矩形 29"/>
              <p:cNvSpPr/>
              <p:nvPr/>
            </p:nvSpPr>
            <p:spPr>
              <a:xfrm>
                <a:off x="3186757" y="3203424"/>
                <a:ext cx="2618957" cy="653143"/>
              </a:xfrm>
              <a:prstGeom prst="rect">
                <a:avLst/>
              </a:prstGeom>
              <a:solidFill>
                <a:srgbClr val="15AA9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1" name="平行四边形 30"/>
              <p:cNvSpPr/>
              <p:nvPr/>
            </p:nvSpPr>
            <p:spPr>
              <a:xfrm>
                <a:off x="4252686" y="3849443"/>
                <a:ext cx="1553028" cy="391886"/>
              </a:xfrm>
              <a:prstGeom prst="parallelogram">
                <a:avLst>
                  <a:gd name="adj" fmla="val 160283"/>
                </a:avLst>
              </a:prstGeom>
              <a:solidFill>
                <a:srgbClr val="107E6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2" name="矩形 31"/>
              <p:cNvSpPr/>
              <p:nvPr/>
            </p:nvSpPr>
            <p:spPr>
              <a:xfrm>
                <a:off x="4252687" y="4245799"/>
                <a:ext cx="2046514" cy="653143"/>
              </a:xfrm>
              <a:prstGeom prst="rect">
                <a:avLst/>
              </a:prstGeom>
              <a:solidFill>
                <a:srgbClr val="9ABB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3" name="平行四边形 32"/>
              <p:cNvSpPr/>
              <p:nvPr/>
            </p:nvSpPr>
            <p:spPr>
              <a:xfrm>
                <a:off x="4754301" y="4896288"/>
                <a:ext cx="1553028" cy="391886"/>
              </a:xfrm>
              <a:prstGeom prst="parallelogram">
                <a:avLst>
                  <a:gd name="adj" fmla="val 160283"/>
                </a:avLst>
              </a:prstGeom>
              <a:solidFill>
                <a:srgbClr val="6B863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4" name="任意多边形 33"/>
              <p:cNvSpPr/>
              <p:nvPr/>
            </p:nvSpPr>
            <p:spPr>
              <a:xfrm rot="5400000">
                <a:off x="5968992" y="4088926"/>
                <a:ext cx="653145" cy="3026228"/>
              </a:xfrm>
              <a:custGeom>
                <a:avLst/>
                <a:gdLst>
                  <a:gd name="connsiteX0" fmla="*/ 0 w 653145"/>
                  <a:gd name="connsiteY0" fmla="*/ 3026228 h 3026228"/>
                  <a:gd name="connsiteX1" fmla="*/ 0 w 653145"/>
                  <a:gd name="connsiteY1" fmla="*/ 333829 h 3026228"/>
                  <a:gd name="connsiteX2" fmla="*/ 0 w 653145"/>
                  <a:gd name="connsiteY2" fmla="*/ 333828 h 3026228"/>
                  <a:gd name="connsiteX3" fmla="*/ 1 w 653145"/>
                  <a:gd name="connsiteY3" fmla="*/ 333828 h 3026228"/>
                  <a:gd name="connsiteX4" fmla="*/ 326573 w 653145"/>
                  <a:gd name="connsiteY4" fmla="*/ 0 h 3026228"/>
                  <a:gd name="connsiteX5" fmla="*/ 653145 w 653145"/>
                  <a:gd name="connsiteY5" fmla="*/ 333829 h 3026228"/>
                  <a:gd name="connsiteX6" fmla="*/ 653143 w 653145"/>
                  <a:gd name="connsiteY6" fmla="*/ 333829 h 3026228"/>
                  <a:gd name="connsiteX7" fmla="*/ 653143 w 653145"/>
                  <a:gd name="connsiteY7" fmla="*/ 3026228 h 30262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53145" h="3026228">
                    <a:moveTo>
                      <a:pt x="0" y="3026228"/>
                    </a:moveTo>
                    <a:lnTo>
                      <a:pt x="0" y="333829"/>
                    </a:lnTo>
                    <a:lnTo>
                      <a:pt x="0" y="333828"/>
                    </a:lnTo>
                    <a:lnTo>
                      <a:pt x="1" y="333828"/>
                    </a:lnTo>
                    <a:lnTo>
                      <a:pt x="326573" y="0"/>
                    </a:lnTo>
                    <a:lnTo>
                      <a:pt x="653145" y="333829"/>
                    </a:lnTo>
                    <a:lnTo>
                      <a:pt x="653143" y="333829"/>
                    </a:lnTo>
                    <a:lnTo>
                      <a:pt x="653143" y="3026228"/>
                    </a:lnTo>
                    <a:close/>
                  </a:path>
                </a:pathLst>
              </a:custGeom>
              <a:solidFill>
                <a:srgbClr val="F29C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</p:grpSp>
        <p:sp>
          <p:nvSpPr>
            <p:cNvPr id="18448" name="矩形 11"/>
            <p:cNvSpPr/>
            <p:nvPr/>
          </p:nvSpPr>
          <p:spPr>
            <a:xfrm>
              <a:off x="955635" y="1797860"/>
              <a:ext cx="3523626" cy="40015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0">
              <a:spAutoFit/>
            </a:bodyPr>
            <a:lstStyle/>
            <a:p>
              <a:r>
                <a:rPr lang="en-IN" altLang="zh-CN" sz="2000" b="1" dirty="0">
                  <a:solidFill>
                    <a:srgbClr val="FFFFFF"/>
                  </a:solidFill>
                  <a:latin typeface="Microsoft YaHei" pitchFamily="34" charset="-122"/>
                  <a:ea typeface="Microsoft YaHei" pitchFamily="34" charset="-122"/>
                </a:rPr>
                <a:t>ESP</a:t>
              </a:r>
              <a:r>
                <a:rPr lang="zh-CN" altLang="en-US" sz="2000" b="1" dirty="0">
                  <a:solidFill>
                    <a:srgbClr val="FFFFFF"/>
                  </a:solidFill>
                  <a:latin typeface="Microsoft YaHei" pitchFamily="34" charset="-122"/>
                  <a:ea typeface="Microsoft YaHei" pitchFamily="34" charset="-122"/>
                </a:rPr>
                <a:t> </a:t>
              </a:r>
              <a:r>
                <a:rPr lang="en-IN" altLang="zh-CN" sz="2000" b="1" dirty="0">
                  <a:solidFill>
                    <a:srgbClr val="FFFFFF"/>
                  </a:solidFill>
                  <a:latin typeface="Microsoft YaHei" pitchFamily="34" charset="-122"/>
                  <a:ea typeface="Microsoft YaHei" pitchFamily="34" charset="-122"/>
                </a:rPr>
                <a:t>8266 WIFI MODULE</a:t>
              </a:r>
              <a:endParaRPr lang="zh-CN" altLang="en-US" sz="2000" b="1" dirty="0">
                <a:solidFill>
                  <a:srgbClr val="FFFFFF"/>
                </a:solidFill>
                <a:latin typeface="Microsoft YaHei" pitchFamily="34" charset="-122"/>
                <a:ea typeface="Microsoft YaHei" pitchFamily="34" charset="-122"/>
              </a:endParaRPr>
            </a:p>
          </p:txBody>
        </p:sp>
        <p:sp>
          <p:nvSpPr>
            <p:cNvPr id="18449" name="矩形 12"/>
            <p:cNvSpPr/>
            <p:nvPr/>
          </p:nvSpPr>
          <p:spPr>
            <a:xfrm>
              <a:off x="3164987" y="2840939"/>
              <a:ext cx="2438207" cy="40015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0">
              <a:spAutoFit/>
            </a:bodyPr>
            <a:lstStyle/>
            <a:p>
              <a:r>
                <a:rPr lang="en-IN" altLang="zh-CN" sz="2000" b="1" dirty="0">
                  <a:solidFill>
                    <a:srgbClr val="FFFFFF"/>
                  </a:solidFill>
                  <a:latin typeface="Microsoft YaHei" pitchFamily="34" charset="-122"/>
                  <a:ea typeface="Microsoft YaHei" pitchFamily="34" charset="-122"/>
                </a:rPr>
                <a:t>DHT 11 SENSOR</a:t>
              </a:r>
              <a:endParaRPr lang="zh-CN" altLang="en-US" sz="2000" b="1" dirty="0">
                <a:solidFill>
                  <a:srgbClr val="FFFFFF"/>
                </a:solidFill>
                <a:latin typeface="Microsoft YaHei" pitchFamily="34" charset="-122"/>
                <a:ea typeface="Microsoft YaHei" pitchFamily="34" charset="-122"/>
              </a:endParaRPr>
            </a:p>
          </p:txBody>
        </p:sp>
        <p:sp>
          <p:nvSpPr>
            <p:cNvPr id="18452" name="矩形 15"/>
            <p:cNvSpPr/>
            <p:nvPr/>
          </p:nvSpPr>
          <p:spPr>
            <a:xfrm>
              <a:off x="3980104" y="3887377"/>
              <a:ext cx="3026228" cy="40015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0">
              <a:spAutoFit/>
            </a:bodyPr>
            <a:lstStyle/>
            <a:p>
              <a:r>
                <a:rPr lang="en-IN" altLang="zh-CN" sz="2000" b="1" dirty="0">
                  <a:solidFill>
                    <a:srgbClr val="FFFFFF"/>
                  </a:solidFill>
                  <a:latin typeface="Microsoft YaHei" pitchFamily="34" charset="-122"/>
                  <a:ea typeface="Microsoft YaHei" pitchFamily="34" charset="-122"/>
                </a:rPr>
                <a:t> JUMPER WIRES</a:t>
              </a:r>
              <a:endParaRPr lang="zh-CN" altLang="en-US" sz="2000" b="1" dirty="0">
                <a:solidFill>
                  <a:srgbClr val="FFFFFF"/>
                </a:solidFill>
                <a:latin typeface="Microsoft YaHei" pitchFamily="34" charset="-122"/>
                <a:ea typeface="Microsoft YaHei" pitchFamily="34" charset="-122"/>
              </a:endParaRPr>
            </a:p>
          </p:txBody>
        </p:sp>
        <p:sp>
          <p:nvSpPr>
            <p:cNvPr id="18453" name="矩形 16"/>
            <p:cNvSpPr/>
            <p:nvPr/>
          </p:nvSpPr>
          <p:spPr>
            <a:xfrm>
              <a:off x="5297032" y="4919747"/>
              <a:ext cx="1479776" cy="398829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lstStyle/>
            <a:p>
              <a:endParaRPr lang="zh-CN" altLang="en-US" sz="2000" b="1" dirty="0">
                <a:solidFill>
                  <a:srgbClr val="FFFFFF"/>
                </a:solidFill>
                <a:latin typeface="Microsoft YaHei" pitchFamily="34" charset="-122"/>
                <a:ea typeface="Microsoft YaHei" pitchFamily="34" charset="-122"/>
              </a:endParaRPr>
            </a:p>
          </p:txBody>
        </p:sp>
        <p:sp>
          <p:nvSpPr>
            <p:cNvPr id="20" name="Oval 87"/>
            <p:cNvSpPr>
              <a:spLocks noChangeArrowheads="1"/>
            </p:cNvSpPr>
            <p:nvPr/>
          </p:nvSpPr>
          <p:spPr bwMode="auto">
            <a:xfrm>
              <a:off x="4832918" y="5060206"/>
              <a:ext cx="17335" cy="1878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80296" tIns="40148" rIns="80296" bIns="40148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58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18457" name="矩形 36"/>
          <p:cNvSpPr/>
          <p:nvPr/>
        </p:nvSpPr>
        <p:spPr>
          <a:xfrm>
            <a:off x="6904535" y="1107165"/>
            <a:ext cx="1745892" cy="92333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r>
              <a:rPr lang="en-IN" altLang="zh-CN" sz="1800" b="1" dirty="0">
                <a:solidFill>
                  <a:srgbClr val="72C8D5"/>
                </a:solidFill>
                <a:latin typeface="Microsoft YaHei" pitchFamily="34" charset="-122"/>
                <a:ea typeface="Microsoft YaHei" pitchFamily="34" charset="-122"/>
              </a:rPr>
              <a:t>ESP 8266 WIFI MODULE</a:t>
            </a:r>
            <a:endParaRPr lang="zh-CN" altLang="en-US" sz="1800" b="1" dirty="0">
              <a:solidFill>
                <a:srgbClr val="72C8D5"/>
              </a:solidFill>
              <a:latin typeface="Microsoft YaHei" pitchFamily="34" charset="-122"/>
              <a:ea typeface="Microsoft YaHei" pitchFamily="34" charset="-122"/>
            </a:endParaRPr>
          </a:p>
        </p:txBody>
      </p:sp>
      <p:sp>
        <p:nvSpPr>
          <p:cNvPr id="18460" name="矩形 39"/>
          <p:cNvSpPr/>
          <p:nvPr/>
        </p:nvSpPr>
        <p:spPr>
          <a:xfrm>
            <a:off x="7049730" y="3571875"/>
            <a:ext cx="1667234" cy="646331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r>
              <a:rPr lang="en-IN" altLang="zh-CN" b="1" dirty="0">
                <a:solidFill>
                  <a:srgbClr val="107E6E"/>
                </a:solidFill>
                <a:latin typeface="Microsoft YaHei" pitchFamily="34" charset="-122"/>
                <a:ea typeface="Microsoft YaHei" pitchFamily="34" charset="-122"/>
              </a:rPr>
              <a:t>JUMPER WIRES</a:t>
            </a:r>
            <a:endParaRPr lang="zh-CN" altLang="en-US" b="1" dirty="0">
              <a:solidFill>
                <a:srgbClr val="107E6E"/>
              </a:solidFill>
              <a:latin typeface="Microsoft YaHei" pitchFamily="34" charset="-122"/>
              <a:ea typeface="Microsoft YaHei" pitchFamily="34" charset="-122"/>
            </a:endParaRPr>
          </a:p>
        </p:txBody>
      </p:sp>
      <p:sp>
        <p:nvSpPr>
          <p:cNvPr id="18463" name="矩形 42"/>
          <p:cNvSpPr/>
          <p:nvPr/>
        </p:nvSpPr>
        <p:spPr>
          <a:xfrm>
            <a:off x="9093507" y="1232645"/>
            <a:ext cx="1428496" cy="646331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r>
              <a:rPr lang="en-IN" altLang="zh-CN" b="1" dirty="0">
                <a:solidFill>
                  <a:srgbClr val="F29C15"/>
                </a:solidFill>
                <a:latin typeface="Microsoft YaHei" pitchFamily="34" charset="-122"/>
                <a:ea typeface="Microsoft YaHei" pitchFamily="34" charset="-122"/>
              </a:rPr>
              <a:t>DHT 11 SENSOR</a:t>
            </a:r>
            <a:endParaRPr lang="zh-CN" altLang="en-US" b="1" dirty="0">
              <a:solidFill>
                <a:srgbClr val="F29C15"/>
              </a:solidFill>
              <a:latin typeface="Microsoft YaHei" pitchFamily="34" charset="-122"/>
              <a:ea typeface="Microsoft YaHei" pitchFamily="34" charset="-122"/>
            </a:endParaRPr>
          </a:p>
        </p:txBody>
      </p:sp>
      <p:sp>
        <p:nvSpPr>
          <p:cNvPr id="18466" name="矩形 45"/>
          <p:cNvSpPr/>
          <p:nvPr/>
        </p:nvSpPr>
        <p:spPr>
          <a:xfrm>
            <a:off x="8974138" y="3571875"/>
            <a:ext cx="1667234" cy="646331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r>
              <a:rPr lang="en-IN" altLang="zh-CN" b="1" dirty="0">
                <a:solidFill>
                  <a:srgbClr val="6B8636"/>
                </a:solidFill>
                <a:latin typeface="Microsoft YaHei" pitchFamily="34" charset="-122"/>
                <a:ea typeface="Microsoft YaHei" pitchFamily="34" charset="-122"/>
              </a:rPr>
              <a:t>MICRO USB CABLE</a:t>
            </a:r>
            <a:endParaRPr lang="zh-CN" altLang="en-US" b="1" dirty="0">
              <a:solidFill>
                <a:srgbClr val="6B8636"/>
              </a:solidFill>
              <a:latin typeface="Microsoft YaHei" pitchFamily="34" charset="-122"/>
              <a:ea typeface="Microsoft YaHei" pitchFamily="34" charset="-122"/>
            </a:endParaRPr>
          </a:p>
        </p:txBody>
      </p:sp>
      <p:sp>
        <p:nvSpPr>
          <p:cNvPr id="18467" name="文本框 1"/>
          <p:cNvSpPr txBox="1"/>
          <p:nvPr/>
        </p:nvSpPr>
        <p:spPr>
          <a:xfrm>
            <a:off x="1306513" y="374650"/>
            <a:ext cx="5664558" cy="830997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r>
              <a:rPr lang="en-US" altLang="zh-CN" sz="2400" b="1" dirty="0">
                <a:solidFill>
                  <a:srgbClr val="262626"/>
                </a:solidFill>
                <a:latin typeface="Microsoft YaHei" pitchFamily="34" charset="-122"/>
                <a:ea typeface="Microsoft YaHei" pitchFamily="34" charset="-122"/>
              </a:rPr>
              <a:t>COMPONENTS USED IN OUR PROTOTYPE – HARDWARE PART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1AF7AA2-B399-A28A-5511-A032C9760109}"/>
              </a:ext>
            </a:extLst>
          </p:cNvPr>
          <p:cNvSpPr txBox="1"/>
          <p:nvPr/>
        </p:nvSpPr>
        <p:spPr>
          <a:xfrm>
            <a:off x="3991031" y="5191939"/>
            <a:ext cx="2507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MICRO USB CABLE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444A350-7ADB-F3D1-2D73-D081ADFD06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2550" y="4153387"/>
            <a:ext cx="1382354" cy="138235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3FF175F-C374-3CB8-1BC4-B5150B5A9E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1071" y="4288407"/>
            <a:ext cx="1612821" cy="118071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520632B-67C7-302C-2CD5-299276C0C8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4535" y="1938162"/>
            <a:ext cx="1552917" cy="153367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E654C50-94C0-7BFB-AA76-87B9094ACA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93505" y="1930577"/>
            <a:ext cx="1428497" cy="142849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549</TotalTime>
  <Words>716</Words>
  <Application>Microsoft Office PowerPoint</Application>
  <PresentationFormat>Widescreen</PresentationFormat>
  <Paragraphs>97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17</vt:i4>
      </vt:variant>
    </vt:vector>
  </HeadingPairs>
  <TitlesOfParts>
    <vt:vector size="27" baseType="lpstr">
      <vt:lpstr>Microsoft YaHei</vt:lpstr>
      <vt:lpstr>SimSun</vt:lpstr>
      <vt:lpstr>Arial</vt:lpstr>
      <vt:lpstr>Bookman Old Style</vt:lpstr>
      <vt:lpstr>Calibri</vt:lpstr>
      <vt:lpstr>Calibri Light</vt:lpstr>
      <vt:lpstr>Cambria Math</vt:lpstr>
      <vt:lpstr>Wingdings</vt:lpstr>
      <vt:lpstr>Office Theme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Our Prototype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</dc:creator>
  <cp:lastModifiedBy>saptamidanappanavar@gmail.com</cp:lastModifiedBy>
  <cp:revision>63</cp:revision>
  <dcterms:created xsi:type="dcterms:W3CDTF">2022-11-21T10:10:20Z</dcterms:created>
  <dcterms:modified xsi:type="dcterms:W3CDTF">2022-12-17T02:53:08Z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1033-4.7.0.7770</vt:lpwstr>
  </property>
  <property fmtid="{D5CDD505-2E9C-101B-9397-08002B2CF9AE}" pid="3" name="ICV">
    <vt:lpwstr>4F938486A15E4443B9B7E2E657FEECD2</vt:lpwstr>
  </property>
</Properties>
</file>